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y="6858000" cx="9144000"/>
  <p:notesSz cx="6858000" cy="9144000"/>
  <p:embeddedFontLst>
    <p:embeddedFont>
      <p:font typeface="Merriweather Sans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5" roundtripDataSignature="AMtx7mhWGlAleW0WlPKNYgWFnCurmBJO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MerriweatherSans-regular.fntdata"/><Relationship Id="rId50" Type="http://schemas.openxmlformats.org/officeDocument/2006/relationships/slide" Target="slides/slide46.xml"/><Relationship Id="rId53" Type="http://schemas.openxmlformats.org/officeDocument/2006/relationships/font" Target="fonts/MerriweatherSans-italic.fntdata"/><Relationship Id="rId52" Type="http://schemas.openxmlformats.org/officeDocument/2006/relationships/font" Target="fonts/MerriweatherSans-bold.fntdata"/><Relationship Id="rId11" Type="http://schemas.openxmlformats.org/officeDocument/2006/relationships/slide" Target="slides/slide7.xml"/><Relationship Id="rId55" Type="http://customschemas.google.com/relationships/presentationmetadata" Target="metadata"/><Relationship Id="rId10" Type="http://schemas.openxmlformats.org/officeDocument/2006/relationships/slide" Target="slides/slide6.xml"/><Relationship Id="rId54" Type="http://schemas.openxmlformats.org/officeDocument/2006/relationships/font" Target="fonts/Merriweather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" name="Google Shape;1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++</a:t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4" name="Google Shape;40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2" name="Google Shape;43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5" name="Google Shape;45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2" name="Google Shape;46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4" name="Google Shape;48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1" name="Google Shape;49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8" name="Google Shape;49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6" name="Google Shape;53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3" name="Google Shape;54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8" name="Google Shape;60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6" name="Google Shape;63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3" name="Google Shape;64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2" name="Google Shape;73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9" name="Google Shape;73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6" name="Google Shape;74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2" name="Google Shape;80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9" name="Google Shape;809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5b4a89a7f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" name="Google Shape;49;g95b4a89a7f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6" name="Google Shape;816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3" name="Google Shape;823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4" name="Google Shape;844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6" name="Google Shape;866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3" name="Google Shape;873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95b4a89a7f_1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7" name="Google Shape;967;g95b4a89a7f_1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95b4a89a7f_1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2" name="Google Shape;972;g95b4a89a7f_1_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95b4a89a7f_1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g95b4a89a7f_1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x">
  <p:cSld name="TITLE_AND_BODY">
    <p:bg>
      <p:bgPr>
        <a:solidFill>
          <a:srgbClr val="F4F4F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/>
          <p:nvPr>
            <p:ph idx="12" type="sldNum"/>
          </p:nvPr>
        </p:nvSpPr>
        <p:spPr>
          <a:xfrm>
            <a:off x="6312016" y="5503577"/>
            <a:ext cx="241191" cy="246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00" lIns="34300" spcFirstLastPara="1" rIns="34300" wrap="square" tIns="343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5"/>
          <p:cNvSpPr txBox="1"/>
          <p:nvPr>
            <p:ph type="title"/>
          </p:nvPr>
        </p:nvSpPr>
        <p:spPr>
          <a:xfrm>
            <a:off x="311698" y="1302273"/>
            <a:ext cx="8520604" cy="572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45"/>
          <p:cNvSpPr txBox="1"/>
          <p:nvPr>
            <p:ph idx="1" type="body"/>
          </p:nvPr>
        </p:nvSpPr>
        <p:spPr>
          <a:xfrm>
            <a:off x="311698" y="2009723"/>
            <a:ext cx="8520604" cy="3416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4" name="Google Shape;14;p45"/>
          <p:cNvSpPr txBox="1"/>
          <p:nvPr>
            <p:ph idx="12" type="sldNum"/>
          </p:nvPr>
        </p:nvSpPr>
        <p:spPr>
          <a:xfrm>
            <a:off x="8656106" y="5539438"/>
            <a:ext cx="365058" cy="355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/>
          <p:nvPr>
            <p:ph idx="12" type="sldNum"/>
          </p:nvPr>
        </p:nvSpPr>
        <p:spPr>
          <a:xfrm>
            <a:off x="8305800" y="6324600"/>
            <a:ext cx="386662" cy="375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/>
          <p:nvPr>
            <p:ph type="title"/>
          </p:nvPr>
        </p:nvSpPr>
        <p:spPr>
          <a:xfrm>
            <a:off x="311698" y="1302273"/>
            <a:ext cx="8520604" cy="572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3"/>
          <p:cNvSpPr txBox="1"/>
          <p:nvPr>
            <p:ph idx="1" type="body"/>
          </p:nvPr>
        </p:nvSpPr>
        <p:spPr>
          <a:xfrm>
            <a:off x="311698" y="2009723"/>
            <a:ext cx="8520604" cy="3416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3"/>
          <p:cNvSpPr txBox="1"/>
          <p:nvPr>
            <p:ph idx="12" type="sldNum"/>
          </p:nvPr>
        </p:nvSpPr>
        <p:spPr>
          <a:xfrm>
            <a:off x="8656106" y="5539438"/>
            <a:ext cx="365058" cy="355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1.jpg"/><Relationship Id="rId4" Type="http://schemas.openxmlformats.org/officeDocument/2006/relationships/image" Target="../media/image16.jpg"/><Relationship Id="rId5" Type="http://schemas.openxmlformats.org/officeDocument/2006/relationships/image" Target="../media/image23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1"/>
          <p:cNvGrpSpPr/>
          <p:nvPr/>
        </p:nvGrpSpPr>
        <p:grpSpPr>
          <a:xfrm>
            <a:off x="-289263" y="10925"/>
            <a:ext cx="2343620" cy="6836139"/>
            <a:chOff x="-1" y="-1"/>
            <a:chExt cx="2343618" cy="6836138"/>
          </a:xfrm>
        </p:grpSpPr>
        <p:sp>
          <p:nvSpPr>
            <p:cNvPr id="22" name="Google Shape;22;p1"/>
            <p:cNvSpPr/>
            <p:nvPr/>
          </p:nvSpPr>
          <p:spPr>
            <a:xfrm>
              <a:off x="0" y="-1"/>
              <a:ext cx="2343612" cy="683613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" name="Google Shape;23;p1"/>
            <p:cNvSpPr txBox="1"/>
            <p:nvPr/>
          </p:nvSpPr>
          <p:spPr>
            <a:xfrm>
              <a:off x="-1" y="2552440"/>
              <a:ext cx="2343618" cy="1731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300" lIns="34300" spcFirstLastPara="1" rIns="34300" wrap="square" tIns="343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Әл-Фараби атындағы Қазақ ұлттық университеті</a:t>
              </a:r>
              <a:endParaRPr b="1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 Жоғары медицина мектебі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4" name="Google Shape;24;p1"/>
          <p:cNvCxnSpPr/>
          <p:nvPr/>
        </p:nvCxnSpPr>
        <p:spPr>
          <a:xfrm>
            <a:off x="-5" y="2456435"/>
            <a:ext cx="9153547" cy="1"/>
          </a:xfrm>
          <a:prstGeom prst="straightConnector1">
            <a:avLst/>
          </a:prstGeom>
          <a:noFill/>
          <a:ln cap="flat" cmpd="sng" w="9525">
            <a:solidFill>
              <a:srgbClr val="B7B7B7">
                <a:alpha val="4941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1"/>
          <p:cNvSpPr txBox="1"/>
          <p:nvPr/>
        </p:nvSpPr>
        <p:spPr>
          <a:xfrm>
            <a:off x="2319253" y="1031119"/>
            <a:ext cx="6874896" cy="6771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1.png" id="26" name="Google Shape;2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102" y="1215423"/>
            <a:ext cx="1227555" cy="106988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"/>
          <p:cNvSpPr txBox="1"/>
          <p:nvPr/>
        </p:nvSpPr>
        <p:spPr>
          <a:xfrm>
            <a:off x="2251325" y="1031125"/>
            <a:ext cx="66063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2060"/>
                </a:solidFill>
              </a:rPr>
              <a:t>ЛИМФА</a:t>
            </a:r>
            <a:r>
              <a:rPr b="1" lang="en-US" sz="2600">
                <a:solidFill>
                  <a:srgbClr val="002060"/>
                </a:solidFill>
              </a:rPr>
              <a:t>ЛЫҚ  </a:t>
            </a:r>
            <a:r>
              <a:rPr b="1" i="0" lang="en-US" sz="2600" u="none" cap="none" strike="noStrike">
                <a:solidFill>
                  <a:srgbClr val="002060"/>
                </a:solidFill>
              </a:rPr>
              <a:t> ЖӘН</a:t>
            </a:r>
            <a:r>
              <a:rPr b="1" lang="en-US" sz="2600">
                <a:solidFill>
                  <a:srgbClr val="002060"/>
                </a:solidFill>
              </a:rPr>
              <a:t>Е ИММУНДЫ</a:t>
            </a:r>
            <a:r>
              <a:rPr b="1" i="0" lang="en-US" sz="2600" u="none" cap="none" strike="noStrike">
                <a:solidFill>
                  <a:srgbClr val="002060"/>
                </a:solidFill>
              </a:rPr>
              <a:t> жүйелер                    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/>
          <p:nvPr>
            <p:ph idx="4294967295" type="sldNum"/>
          </p:nvPr>
        </p:nvSpPr>
        <p:spPr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106" name="Google Shape;106;p8"/>
          <p:cNvSpPr txBox="1"/>
          <p:nvPr>
            <p:ph idx="4294967295" type="title"/>
          </p:nvPr>
        </p:nvSpPr>
        <p:spPr>
          <a:xfrm>
            <a:off x="-2" y="0"/>
            <a:ext cx="9144004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3959"/>
              <a:t>Лимфа және лимфа капиллярлары</a:t>
            </a:r>
            <a:endParaRPr sz="3240"/>
          </a:p>
        </p:txBody>
      </p:sp>
      <p:sp>
        <p:nvSpPr>
          <p:cNvPr id="107" name="Google Shape;107;p8"/>
          <p:cNvSpPr txBox="1"/>
          <p:nvPr>
            <p:ph idx="4294967295" type="body"/>
          </p:nvPr>
        </p:nvSpPr>
        <p:spPr>
          <a:xfrm>
            <a:off x="304800" y="914400"/>
            <a:ext cx="8534400" cy="594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лимфа</a:t>
            </a:r>
            <a:endParaRPr/>
          </a:p>
          <a:p>
            <a:pPr indent="-393065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Char char="-"/>
            </a:pPr>
            <a:r>
              <a:rPr lang="en-US" sz="2590">
                <a:solidFill>
                  <a:srgbClr val="000000"/>
                </a:solidFill>
              </a:rPr>
              <a:t>плазмаға ұқсас мөлдір, түссіз сұйықтық, бірақ құрамында ақуыз әлдеқайда аз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жасушадан тыс сұйықтық лимфа капиллярларына тартылады</a:t>
            </a:r>
            <a:endParaRPr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лимфа капиллярлары (лимфа тамырлары)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дененің барлық тіндеріне енеді</a:t>
            </a:r>
            <a:endParaRPr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i="1" lang="en-US" sz="2590">
                <a:solidFill>
                  <a:srgbClr val="000000"/>
                </a:solidFill>
              </a:rPr>
              <a:t>лимфа орталық жүйке жүйесінде, шеміршекте, қасаң қабықта, сүйек және сүйек кемігінде болмайды.</a:t>
            </a:r>
            <a:endParaRPr i="1"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бір-біріне еркін қабаттасатын жұқа эндотелий жасушаларының қаптары</a:t>
            </a:r>
            <a:endParaRPr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бір ұшында жабық</a:t>
            </a:r>
            <a:endParaRPr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белок жіпшелері арқылы қоршаған тіндерге байланған жасушалар</a:t>
            </a:r>
            <a:endParaRPr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жасушалар арасындағы саңылаулары үлкен болуы, бактериялар мен клеткалардың лимфа капиллярына енуіне мүмкіндік береді</a:t>
            </a:r>
            <a:endParaRPr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эндотелий аралық сұйықтық қысымы жоғары болған кезде ашылатын, ал төмен болған кезде жабылатын клапан тәрізді қақпақтар жасайды</a:t>
            </a:r>
            <a:endParaRPr sz="222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/>
          <p:nvPr>
            <p:ph idx="4294967295" type="sldNum"/>
          </p:nvPr>
        </p:nvSpPr>
        <p:spPr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113" name="Google Shape;113;p9"/>
          <p:cNvSpPr txBox="1"/>
          <p:nvPr>
            <p:ph idx="4294967295" type="title"/>
          </p:nvPr>
        </p:nvSpPr>
        <p:spPr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Лимфа капилляры</a:t>
            </a:r>
            <a:endParaRPr/>
          </a:p>
        </p:txBody>
      </p:sp>
      <p:sp>
        <p:nvSpPr>
          <p:cNvPr id="114" name="Google Shape;114;p9"/>
          <p:cNvSpPr txBox="1"/>
          <p:nvPr/>
        </p:nvSpPr>
        <p:spPr>
          <a:xfrm>
            <a:off x="3198811" y="6307137"/>
            <a:ext cx="2286002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21.3b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21_03b" id="115" name="Google Shape;1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607" y="1346200"/>
            <a:ext cx="4774225" cy="46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9"/>
          <p:cNvSpPr txBox="1"/>
          <p:nvPr/>
        </p:nvSpPr>
        <p:spPr>
          <a:xfrm>
            <a:off x="2624136" y="6002337"/>
            <a:ext cx="272158" cy="221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9"/>
          <p:cNvSpPr txBox="1"/>
          <p:nvPr/>
        </p:nvSpPr>
        <p:spPr>
          <a:xfrm>
            <a:off x="5608637" y="3041650"/>
            <a:ext cx="83671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Ашылу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9"/>
          <p:cNvCxnSpPr/>
          <p:nvPr/>
        </p:nvCxnSpPr>
        <p:spPr>
          <a:xfrm>
            <a:off x="4400550" y="3910012"/>
            <a:ext cx="1173164" cy="159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9"/>
          <p:cNvCxnSpPr/>
          <p:nvPr/>
        </p:nvCxnSpPr>
        <p:spPr>
          <a:xfrm>
            <a:off x="4587873" y="2084386"/>
            <a:ext cx="985839" cy="1589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9"/>
          <p:cNvSpPr/>
          <p:nvPr/>
        </p:nvSpPr>
        <p:spPr>
          <a:xfrm>
            <a:off x="4308475" y="3144836"/>
            <a:ext cx="1265238" cy="48101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0052" y="0"/>
                </a:lnTo>
                <a:lnTo>
                  <a:pt x="0" y="2160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5005387" y="5099050"/>
            <a:ext cx="568327" cy="19685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5780" y="2160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9"/>
          <p:cNvCxnSpPr/>
          <p:nvPr/>
        </p:nvCxnSpPr>
        <p:spPr>
          <a:xfrm>
            <a:off x="4303712" y="4397375"/>
            <a:ext cx="1270002" cy="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9"/>
          <p:cNvSpPr txBox="1"/>
          <p:nvPr/>
        </p:nvSpPr>
        <p:spPr>
          <a:xfrm>
            <a:off x="5608617" y="1966900"/>
            <a:ext cx="11733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Лимфа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9"/>
          <p:cNvSpPr txBox="1"/>
          <p:nvPr/>
        </p:nvSpPr>
        <p:spPr>
          <a:xfrm>
            <a:off x="5608613" y="3503379"/>
            <a:ext cx="14145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Тін сұйықт</a:t>
            </a:r>
            <a:r>
              <a:rPr b="1" lang="en-US" sz="1600"/>
              <a:t>ығы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5608625" y="4187100"/>
            <a:ext cx="24060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лимфа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капиллярл</a:t>
            </a:r>
            <a:r>
              <a:rPr b="1" lang="en-US" sz="1600"/>
              <a:t>арының эндотелийі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 txBox="1"/>
          <p:nvPr/>
        </p:nvSpPr>
        <p:spPr>
          <a:xfrm>
            <a:off x="5608637" y="5175250"/>
            <a:ext cx="108505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Бекіту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жіптер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1835150" y="1081087"/>
            <a:ext cx="4668838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/>
          <p:nvPr/>
        </p:nvSpPr>
        <p:spPr>
          <a:xfrm>
            <a:off x="-4175" y="2019716"/>
            <a:ext cx="9152350" cy="2493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>
            <a:off x="155803" y="2529388"/>
            <a:ext cx="8623476" cy="1138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25" lIns="38125" spcFirstLastPara="1" rIns="38125" wrap="square" tIns="38125">
            <a:spAutoFit/>
          </a:bodyPr>
          <a:lstStyle/>
          <a:p>
            <a:pPr indent="-403278" lvl="0" marL="40327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300"/>
              <a:buFont typeface="Times New Roman"/>
              <a:buChar char="◆"/>
            </a:pPr>
            <a:r>
              <a:rPr b="1" i="0" lang="en-US" sz="2300" u="none" cap="none" strike="noStrike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Неліктен метастаз жасайтын қатерлі ісік жасушалары қанға енгеннен гөрі лимфа жүйесіне оңай ене алады?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"/>
          <p:cNvSpPr txBox="1"/>
          <p:nvPr/>
        </p:nvSpPr>
        <p:spPr>
          <a:xfrm>
            <a:off x="88900" y="1205169"/>
            <a:ext cx="5657953" cy="68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723834" lvl="0" marL="723834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1C0A"/>
              </a:buClr>
              <a:buSzPts val="3900"/>
              <a:buFont typeface="Times New Roman"/>
              <a:buChar char="◆"/>
            </a:pPr>
            <a:r>
              <a:rPr b="1" i="0" lang="en-US" sz="3900" u="none" cap="none" strike="noStrike">
                <a:solidFill>
                  <a:srgbClr val="CC1C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▶▶▶</a:t>
            </a:r>
            <a:r>
              <a:rPr b="1" i="0" lang="en-US" sz="3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100">
                <a:latin typeface="Times New Roman"/>
                <a:ea typeface="Times New Roman"/>
                <a:cs typeface="Times New Roman"/>
                <a:sym typeface="Times New Roman"/>
              </a:rPr>
              <a:t>Біліміңді  қолдана білу:</a:t>
            </a:r>
            <a:r>
              <a:rPr b="1" i="0" lang="en-US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/>
          <p:nvPr>
            <p:ph idx="4294967295" type="sldNum"/>
          </p:nvPr>
        </p:nvSpPr>
        <p:spPr>
          <a:xfrm>
            <a:off x="8851902" y="6324600"/>
            <a:ext cx="292096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140" name="Google Shape;140;p11"/>
          <p:cNvSpPr txBox="1"/>
          <p:nvPr>
            <p:ph idx="4294967295" type="title"/>
          </p:nvPr>
        </p:nvSpPr>
        <p:spPr>
          <a:xfrm>
            <a:off x="-2" y="3809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Лимфа тамырлары</a:t>
            </a:r>
            <a:endParaRPr/>
          </a:p>
        </p:txBody>
      </p:sp>
      <p:sp>
        <p:nvSpPr>
          <p:cNvPr id="141" name="Google Shape;141;p11"/>
          <p:cNvSpPr txBox="1"/>
          <p:nvPr>
            <p:ph idx="4294967295" type="body"/>
          </p:nvPr>
        </p:nvSpPr>
        <p:spPr>
          <a:xfrm>
            <a:off x="609600" y="1828800"/>
            <a:ext cx="8534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</a:rPr>
              <a:t>үлкен, </a:t>
            </a:r>
            <a:r>
              <a:rPr lang="en-US" sz="3200">
                <a:solidFill>
                  <a:srgbClr val="000000"/>
                </a:solidFill>
              </a:rPr>
              <a:t>үш қабаттан тұратын</a:t>
            </a:r>
            <a:endParaRPr sz="3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</a:rPr>
              <a:t>ішкі қабығы: эндотелий және қақпақшалар</a:t>
            </a:r>
            <a:endParaRPr sz="3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</a:rPr>
              <a:t>Ортаңғы қабығы: серпімді талшықтар, тегіс бұлшықет</a:t>
            </a:r>
            <a:endParaRPr sz="3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</a:rPr>
              <a:t>Сыртқы қабығы : жұқа сыртқы қабат</a:t>
            </a:r>
            <a:endParaRPr sz="3200">
              <a:solidFill>
                <a:srgbClr val="000000"/>
              </a:solidFill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</a:rPr>
              <a:t>үлкен және үлкен ыдыстарға жақындайды</a:t>
            </a:r>
            <a:endParaRPr/>
          </a:p>
        </p:txBody>
      </p:sp>
      <p:grpSp>
        <p:nvGrpSpPr>
          <p:cNvPr id="142" name="Google Shape;142;p11"/>
          <p:cNvGrpSpPr/>
          <p:nvPr/>
        </p:nvGrpSpPr>
        <p:grpSpPr>
          <a:xfrm>
            <a:off x="148225" y="4723823"/>
            <a:ext cx="9152351" cy="1046926"/>
            <a:chOff x="0" y="-1"/>
            <a:chExt cx="9152350" cy="1046925"/>
          </a:xfrm>
        </p:grpSpPr>
        <p:sp>
          <p:nvSpPr>
            <p:cNvPr id="143" name="Google Shape;143;p11"/>
            <p:cNvSpPr/>
            <p:nvPr/>
          </p:nvSpPr>
          <p:spPr>
            <a:xfrm>
              <a:off x="0" y="-1"/>
              <a:ext cx="9152350" cy="1046925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7307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Times"/>
                <a:buNone/>
              </a:pPr>
              <a:r>
                <a:t/>
              </a:r>
              <a:endParaRPr b="1" i="0" sz="26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4" name="Google Shape;144;p11"/>
            <p:cNvSpPr txBox="1"/>
            <p:nvPr/>
          </p:nvSpPr>
          <p:spPr>
            <a:xfrm>
              <a:off x="0" y="131227"/>
              <a:ext cx="9152350" cy="784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7307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Times New Roman"/>
                <a:buNone/>
              </a:pPr>
              <a:r>
                <a:rPr b="1" i="1" lang="en-US" sz="2600" u="none" cap="none" strike="noStrik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Егер бұл клапандар болмаса, оның салдары қандай болар еді?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l25693_21_04b" id="149" name="Google Shape;1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914400"/>
            <a:ext cx="4219575" cy="52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2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151" name="Google Shape;151;p12"/>
          <p:cNvSpPr txBox="1"/>
          <p:nvPr>
            <p:ph idx="4294967295" type="title"/>
          </p:nvPr>
        </p:nvSpPr>
        <p:spPr>
          <a:xfrm>
            <a:off x="-2" y="76200"/>
            <a:ext cx="9144004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Лимфа тамырындағы клапан</a:t>
            </a:r>
            <a:endParaRPr/>
          </a:p>
        </p:txBody>
      </p:sp>
      <p:sp>
        <p:nvSpPr>
          <p:cNvPr id="152" name="Google Shape;152;p12"/>
          <p:cNvSpPr txBox="1"/>
          <p:nvPr/>
        </p:nvSpPr>
        <p:spPr>
          <a:xfrm>
            <a:off x="1068387" y="6257925"/>
            <a:ext cx="2667001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21.4a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2"/>
          <p:cNvSpPr txBox="1"/>
          <p:nvPr/>
        </p:nvSpPr>
        <p:spPr>
          <a:xfrm>
            <a:off x="5713412" y="6238875"/>
            <a:ext cx="2438402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21.4b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21_04a" id="154" name="Google Shape;15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675" y="1106487"/>
            <a:ext cx="3794125" cy="473075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2"/>
          <p:cNvSpPr txBox="1"/>
          <p:nvPr/>
        </p:nvSpPr>
        <p:spPr>
          <a:xfrm>
            <a:off x="447675" y="5819775"/>
            <a:ext cx="292088" cy="25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2"/>
          <p:cNvSpPr txBox="1"/>
          <p:nvPr/>
        </p:nvSpPr>
        <p:spPr>
          <a:xfrm>
            <a:off x="2792394" y="5022850"/>
            <a:ext cx="9429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/>
              <a:t>клапан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2"/>
          <p:cNvSpPr txBox="1"/>
          <p:nvPr/>
        </p:nvSpPr>
        <p:spPr>
          <a:xfrm>
            <a:off x="2819400" y="882650"/>
            <a:ext cx="4668838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2"/>
          <p:cNvSpPr txBox="1"/>
          <p:nvPr/>
        </p:nvSpPr>
        <p:spPr>
          <a:xfrm>
            <a:off x="4587875" y="5921375"/>
            <a:ext cx="174861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6265862" y="5405437"/>
            <a:ext cx="431802" cy="327027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1813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12"/>
          <p:cNvCxnSpPr/>
          <p:nvPr/>
        </p:nvCxnSpPr>
        <p:spPr>
          <a:xfrm>
            <a:off x="7987506" y="3105150"/>
            <a:ext cx="12702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12"/>
          <p:cNvCxnSpPr/>
          <p:nvPr/>
        </p:nvCxnSpPr>
        <p:spPr>
          <a:xfrm>
            <a:off x="6859586" y="3562350"/>
            <a:ext cx="127476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12"/>
          <p:cNvCxnSpPr/>
          <p:nvPr/>
        </p:nvCxnSpPr>
        <p:spPr>
          <a:xfrm>
            <a:off x="7158036" y="4114798"/>
            <a:ext cx="760415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12"/>
          <p:cNvCxnSpPr/>
          <p:nvPr/>
        </p:nvCxnSpPr>
        <p:spPr>
          <a:xfrm>
            <a:off x="7251699" y="4113211"/>
            <a:ext cx="144464" cy="48577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12"/>
          <p:cNvSpPr txBox="1"/>
          <p:nvPr/>
        </p:nvSpPr>
        <p:spPr>
          <a:xfrm>
            <a:off x="6063044" y="3468675"/>
            <a:ext cx="76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/>
              <a:t>Лимфа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2"/>
          <p:cNvSpPr txBox="1"/>
          <p:nvPr/>
        </p:nvSpPr>
        <p:spPr>
          <a:xfrm>
            <a:off x="5800381" y="3708400"/>
            <a:ext cx="1627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/>
              <a:t>Ашық клапандар арқылы алға ағады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6719869" y="5651500"/>
            <a:ext cx="16275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/>
              <a:t>Жабық клапандар кері ағысты болдырмайды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2"/>
          <p:cNvSpPr txBox="1"/>
          <p:nvPr/>
        </p:nvSpPr>
        <p:spPr>
          <a:xfrm>
            <a:off x="792162" y="6061075"/>
            <a:ext cx="3252788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The McGraw-Hill Companies, Inc./Dennis Strete, photographer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173" name="Google Shape;173;p13"/>
          <p:cNvSpPr txBox="1"/>
          <p:nvPr>
            <p:ph idx="4294967295" type="title"/>
          </p:nvPr>
        </p:nvSpPr>
        <p:spPr>
          <a:xfrm>
            <a:off x="-2" y="0"/>
            <a:ext cx="9144004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Лимфа ағынының бағыты</a:t>
            </a:r>
            <a:endParaRPr/>
          </a:p>
        </p:txBody>
      </p:sp>
      <p:sp>
        <p:nvSpPr>
          <p:cNvPr id="174" name="Google Shape;174;p13"/>
          <p:cNvSpPr txBox="1"/>
          <p:nvPr>
            <p:ph idx="4294967295" type="body"/>
          </p:nvPr>
        </p:nvSpPr>
        <p:spPr>
          <a:xfrm>
            <a:off x="304800" y="838200"/>
            <a:ext cx="8610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лимфа тамырлары</a:t>
            </a:r>
            <a:endParaRPr b="1"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жинақтаушы лимфа тамырлары: </a:t>
            </a:r>
            <a:r>
              <a:rPr lang="en-US" sz="2590">
                <a:solidFill>
                  <a:srgbClr val="000000"/>
                </a:solidFill>
              </a:rPr>
              <a:t>көптеген лимфа түйіндері арқылы өтеді</a:t>
            </a:r>
            <a:endParaRPr sz="2220"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алты лимфа діңі: </a:t>
            </a:r>
            <a:r>
              <a:rPr lang="en-US" sz="2590">
                <a:solidFill>
                  <a:srgbClr val="000000"/>
                </a:solidFill>
              </a:rPr>
              <a:t>дененің негізгі бөліктерін дренаждайды</a:t>
            </a:r>
            <a:endParaRPr sz="2220"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екі коллекторлық канал: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оң жақ лимфа өзегі - </a:t>
            </a:r>
            <a:r>
              <a:rPr lang="en-US" sz="2390">
                <a:solidFill>
                  <a:srgbClr val="000000"/>
                </a:solidFill>
              </a:rPr>
              <a:t>лимфаны оң қолдан, бастың оң жағынан және кеудеден алады; оң субклавиялық тамырға құяды</a:t>
            </a:r>
            <a:endParaRPr sz="23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кеуде түтігі - </a:t>
            </a:r>
            <a:r>
              <a:rPr lang="en-US" sz="2290">
                <a:solidFill>
                  <a:srgbClr val="000000"/>
                </a:solidFill>
              </a:rPr>
              <a:t>үлкенірек және ұзын, цистерна чили деп аталатын іштегі көрнекті қапшықтан басталады; лимфаны диафрагманың астынан, сол қолдан, бастың, мойынның және кеудедің сол жағынан алады; сол жақ субклавиан тамырына құяды</a:t>
            </a:r>
            <a:endParaRPr sz="1920"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субклавиялық тамырлар</a:t>
            </a:r>
            <a:endParaRPr sz="222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l25693_21_05" id="179" name="Google Shape;17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" y="1011225"/>
            <a:ext cx="3776425" cy="549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4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181" name="Google Shape;181;p14"/>
          <p:cNvSpPr txBox="1"/>
          <p:nvPr>
            <p:ph idx="4294967295" type="title"/>
          </p:nvPr>
        </p:nvSpPr>
        <p:spPr>
          <a:xfrm>
            <a:off x="-2" y="20637"/>
            <a:ext cx="9144004" cy="914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Сұйықтық циклі</a:t>
            </a:r>
            <a:endParaRPr/>
          </a:p>
        </p:txBody>
      </p:sp>
      <p:sp>
        <p:nvSpPr>
          <p:cNvPr id="182" name="Google Shape;182;p14"/>
          <p:cNvSpPr txBox="1"/>
          <p:nvPr/>
        </p:nvSpPr>
        <p:spPr>
          <a:xfrm>
            <a:off x="5713412" y="6383337"/>
            <a:ext cx="2286002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1525587" y="6383337"/>
            <a:ext cx="1754189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4"/>
          <p:cNvSpPr txBox="1"/>
          <p:nvPr/>
        </p:nvSpPr>
        <p:spPr>
          <a:xfrm>
            <a:off x="3067050" y="2343150"/>
            <a:ext cx="780654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Subclavian vein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4"/>
          <p:cNvSpPr txBox="1"/>
          <p:nvPr/>
        </p:nvSpPr>
        <p:spPr>
          <a:xfrm>
            <a:off x="2717800" y="1066800"/>
            <a:ext cx="112524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Cardiovascular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14"/>
          <p:cNvCxnSpPr/>
          <p:nvPr/>
        </p:nvCxnSpPr>
        <p:spPr>
          <a:xfrm>
            <a:off x="784225" y="1943099"/>
            <a:ext cx="615950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14"/>
          <p:cNvCxnSpPr/>
          <p:nvPr/>
        </p:nvCxnSpPr>
        <p:spPr>
          <a:xfrm flipH="1" rot="10800000">
            <a:off x="1204911" y="1717674"/>
            <a:ext cx="484189" cy="22383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p14"/>
          <p:cNvCxnSpPr/>
          <p:nvPr/>
        </p:nvCxnSpPr>
        <p:spPr>
          <a:xfrm>
            <a:off x="962025" y="1539875"/>
            <a:ext cx="804864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p14"/>
          <p:cNvCxnSpPr/>
          <p:nvPr/>
        </p:nvCxnSpPr>
        <p:spPr>
          <a:xfrm>
            <a:off x="1335087" y="1538287"/>
            <a:ext cx="439740" cy="120651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14"/>
          <p:cNvCxnSpPr/>
          <p:nvPr/>
        </p:nvCxnSpPr>
        <p:spPr>
          <a:xfrm>
            <a:off x="781050" y="1935162"/>
            <a:ext cx="612776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14"/>
          <p:cNvCxnSpPr/>
          <p:nvPr/>
        </p:nvCxnSpPr>
        <p:spPr>
          <a:xfrm flipH="1" rot="10800000">
            <a:off x="1204912" y="1712911"/>
            <a:ext cx="484188" cy="22066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14"/>
          <p:cNvCxnSpPr/>
          <p:nvPr/>
        </p:nvCxnSpPr>
        <p:spPr>
          <a:xfrm>
            <a:off x="955675" y="1531937"/>
            <a:ext cx="806451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14"/>
          <p:cNvCxnSpPr/>
          <p:nvPr/>
        </p:nvCxnSpPr>
        <p:spPr>
          <a:xfrm>
            <a:off x="1327150" y="1531937"/>
            <a:ext cx="442914" cy="12223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14"/>
          <p:cNvCxnSpPr/>
          <p:nvPr/>
        </p:nvCxnSpPr>
        <p:spPr>
          <a:xfrm>
            <a:off x="2605086" y="1690687"/>
            <a:ext cx="449264" cy="1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14"/>
          <p:cNvCxnSpPr/>
          <p:nvPr/>
        </p:nvCxnSpPr>
        <p:spPr>
          <a:xfrm>
            <a:off x="2363786" y="2417761"/>
            <a:ext cx="690564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14"/>
          <p:cNvCxnSpPr/>
          <p:nvPr/>
        </p:nvCxnSpPr>
        <p:spPr>
          <a:xfrm>
            <a:off x="2557461" y="1682750"/>
            <a:ext cx="488952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14"/>
          <p:cNvCxnSpPr/>
          <p:nvPr/>
        </p:nvCxnSpPr>
        <p:spPr>
          <a:xfrm>
            <a:off x="2355848" y="2409825"/>
            <a:ext cx="690565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14"/>
          <p:cNvCxnSpPr/>
          <p:nvPr/>
        </p:nvCxnSpPr>
        <p:spPr>
          <a:xfrm flipH="1">
            <a:off x="950912" y="2292349"/>
            <a:ext cx="174627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p14"/>
          <p:cNvSpPr/>
          <p:nvPr/>
        </p:nvSpPr>
        <p:spPr>
          <a:xfrm>
            <a:off x="925512" y="2320925"/>
            <a:ext cx="342902" cy="23018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304" y="2160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p14"/>
          <p:cNvCxnSpPr/>
          <p:nvPr/>
        </p:nvCxnSpPr>
        <p:spPr>
          <a:xfrm>
            <a:off x="3346448" y="4316412"/>
            <a:ext cx="188915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14"/>
          <p:cNvCxnSpPr/>
          <p:nvPr/>
        </p:nvCxnSpPr>
        <p:spPr>
          <a:xfrm>
            <a:off x="1795461" y="3216273"/>
            <a:ext cx="1258889" cy="1591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14"/>
          <p:cNvCxnSpPr/>
          <p:nvPr/>
        </p:nvCxnSpPr>
        <p:spPr>
          <a:xfrm>
            <a:off x="2730500" y="5807073"/>
            <a:ext cx="342902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p14"/>
          <p:cNvCxnSpPr/>
          <p:nvPr/>
        </p:nvCxnSpPr>
        <p:spPr>
          <a:xfrm>
            <a:off x="950912" y="6065837"/>
            <a:ext cx="317502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14"/>
          <p:cNvCxnSpPr/>
          <p:nvPr/>
        </p:nvCxnSpPr>
        <p:spPr>
          <a:xfrm>
            <a:off x="1120774" y="6065837"/>
            <a:ext cx="881064" cy="163514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14"/>
          <p:cNvCxnSpPr/>
          <p:nvPr/>
        </p:nvCxnSpPr>
        <p:spPr>
          <a:xfrm>
            <a:off x="1015999" y="3294062"/>
            <a:ext cx="179390" cy="366715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14"/>
          <p:cNvCxnSpPr/>
          <p:nvPr/>
        </p:nvCxnSpPr>
        <p:spPr>
          <a:xfrm flipH="1">
            <a:off x="942975" y="2285999"/>
            <a:ext cx="17462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14"/>
          <p:cNvCxnSpPr/>
          <p:nvPr/>
        </p:nvCxnSpPr>
        <p:spPr>
          <a:xfrm>
            <a:off x="942975" y="3289300"/>
            <a:ext cx="166689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14"/>
          <p:cNvCxnSpPr/>
          <p:nvPr/>
        </p:nvCxnSpPr>
        <p:spPr>
          <a:xfrm>
            <a:off x="936625" y="3282948"/>
            <a:ext cx="169864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14"/>
          <p:cNvSpPr/>
          <p:nvPr/>
        </p:nvSpPr>
        <p:spPr>
          <a:xfrm>
            <a:off x="917575" y="2312986"/>
            <a:ext cx="346075" cy="23336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153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14"/>
          <p:cNvCxnSpPr/>
          <p:nvPr/>
        </p:nvCxnSpPr>
        <p:spPr>
          <a:xfrm>
            <a:off x="3340098" y="4310062"/>
            <a:ext cx="18732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14"/>
          <p:cNvCxnSpPr/>
          <p:nvPr/>
        </p:nvCxnSpPr>
        <p:spPr>
          <a:xfrm>
            <a:off x="1789111" y="3211512"/>
            <a:ext cx="1257302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14"/>
          <p:cNvCxnSpPr/>
          <p:nvPr/>
        </p:nvCxnSpPr>
        <p:spPr>
          <a:xfrm>
            <a:off x="2722562" y="5799137"/>
            <a:ext cx="344489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14"/>
          <p:cNvCxnSpPr/>
          <p:nvPr/>
        </p:nvCxnSpPr>
        <p:spPr>
          <a:xfrm>
            <a:off x="942975" y="6061075"/>
            <a:ext cx="32067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p14"/>
          <p:cNvCxnSpPr/>
          <p:nvPr/>
        </p:nvCxnSpPr>
        <p:spPr>
          <a:xfrm>
            <a:off x="1116012" y="6061073"/>
            <a:ext cx="879476" cy="16034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" name="Google Shape;215;p14"/>
          <p:cNvCxnSpPr/>
          <p:nvPr/>
        </p:nvCxnSpPr>
        <p:spPr>
          <a:xfrm>
            <a:off x="1009649" y="3286125"/>
            <a:ext cx="177802" cy="3698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6" name="Google Shape;216;p14"/>
          <p:cNvCxnSpPr/>
          <p:nvPr/>
        </p:nvCxnSpPr>
        <p:spPr>
          <a:xfrm>
            <a:off x="750887" y="5002211"/>
            <a:ext cx="55564" cy="3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14"/>
          <p:cNvCxnSpPr/>
          <p:nvPr/>
        </p:nvCxnSpPr>
        <p:spPr>
          <a:xfrm>
            <a:off x="742950" y="4992687"/>
            <a:ext cx="5556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14"/>
          <p:cNvSpPr txBox="1"/>
          <p:nvPr/>
        </p:nvSpPr>
        <p:spPr>
          <a:xfrm>
            <a:off x="481012" y="1062037"/>
            <a:ext cx="89545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Lymphatic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 txBox="1"/>
          <p:nvPr/>
        </p:nvSpPr>
        <p:spPr>
          <a:xfrm>
            <a:off x="381000" y="1457325"/>
            <a:ext cx="545257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Lymphatic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capillaries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4"/>
          <p:cNvSpPr txBox="1"/>
          <p:nvPr/>
        </p:nvSpPr>
        <p:spPr>
          <a:xfrm>
            <a:off x="381000" y="1862136"/>
            <a:ext cx="370186" cy="225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4"/>
          <p:cNvSpPr txBox="1"/>
          <p:nvPr/>
        </p:nvSpPr>
        <p:spPr>
          <a:xfrm>
            <a:off x="381000" y="2212975"/>
            <a:ext cx="545257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Lymphatic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trunks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 txBox="1"/>
          <p:nvPr/>
        </p:nvSpPr>
        <p:spPr>
          <a:xfrm>
            <a:off x="381000" y="2473325"/>
            <a:ext cx="532011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4"/>
          <p:cNvSpPr txBox="1"/>
          <p:nvPr/>
        </p:nvSpPr>
        <p:spPr>
          <a:xfrm>
            <a:off x="381000" y="3209925"/>
            <a:ext cx="532011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vessels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381000" y="4921250"/>
            <a:ext cx="370186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 txBox="1"/>
          <p:nvPr/>
        </p:nvSpPr>
        <p:spPr>
          <a:xfrm>
            <a:off x="381000" y="5989637"/>
            <a:ext cx="545257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Lymphatic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capillaries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3060700" y="1622425"/>
            <a:ext cx="565994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3060700" y="3149600"/>
            <a:ext cx="498525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vena cava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3546475" y="4252912"/>
            <a:ext cx="328712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3094036" y="5738812"/>
            <a:ext cx="487116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" name="Google Shape;230;p14"/>
          <p:cNvCxnSpPr/>
          <p:nvPr/>
        </p:nvCxnSpPr>
        <p:spPr>
          <a:xfrm flipH="1" rot="10800000">
            <a:off x="1011236" y="2170111"/>
            <a:ext cx="261939" cy="10795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" name="Google Shape;231;p14"/>
          <p:cNvCxnSpPr/>
          <p:nvPr/>
        </p:nvCxnSpPr>
        <p:spPr>
          <a:xfrm flipH="1" rot="10800000">
            <a:off x="1014411" y="2178049"/>
            <a:ext cx="261940" cy="106364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al25693_21_01" id="232" name="Google Shape;23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174" y="879475"/>
            <a:ext cx="3884924" cy="5570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14"/>
          <p:cNvCxnSpPr/>
          <p:nvPr/>
        </p:nvCxnSpPr>
        <p:spPr>
          <a:xfrm flipH="1">
            <a:off x="6099175" y="1416050"/>
            <a:ext cx="41277" cy="93664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14"/>
          <p:cNvSpPr txBox="1"/>
          <p:nvPr/>
        </p:nvSpPr>
        <p:spPr>
          <a:xfrm>
            <a:off x="7431086" y="2224086"/>
            <a:ext cx="67338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Axillary lymph node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4"/>
          <p:cNvSpPr txBox="1"/>
          <p:nvPr/>
        </p:nvSpPr>
        <p:spPr>
          <a:xfrm>
            <a:off x="7431086" y="2730500"/>
            <a:ext cx="24997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Spleen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4"/>
          <p:cNvSpPr txBox="1"/>
          <p:nvPr/>
        </p:nvSpPr>
        <p:spPr>
          <a:xfrm>
            <a:off x="7431086" y="3678237"/>
            <a:ext cx="73284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Inguinal lymph nodes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4"/>
          <p:cNvSpPr txBox="1"/>
          <p:nvPr/>
        </p:nvSpPr>
        <p:spPr>
          <a:xfrm>
            <a:off x="4776787" y="1454150"/>
            <a:ext cx="74114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Cervical lymph nodes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4789487" y="1836736"/>
            <a:ext cx="59711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lymphatic duct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4"/>
          <p:cNvSpPr txBox="1"/>
          <p:nvPr/>
        </p:nvSpPr>
        <p:spPr>
          <a:xfrm>
            <a:off x="4819650" y="2151061"/>
            <a:ext cx="28367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Thymus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4"/>
          <p:cNvSpPr txBox="1"/>
          <p:nvPr/>
        </p:nvSpPr>
        <p:spPr>
          <a:xfrm>
            <a:off x="4803775" y="2481261"/>
            <a:ext cx="47008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Thoracic duct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4"/>
          <p:cNvSpPr txBox="1"/>
          <p:nvPr/>
        </p:nvSpPr>
        <p:spPr>
          <a:xfrm>
            <a:off x="4803775" y="2687636"/>
            <a:ext cx="47004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Cisterna chyli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4"/>
          <p:cNvSpPr txBox="1"/>
          <p:nvPr/>
        </p:nvSpPr>
        <p:spPr>
          <a:xfrm>
            <a:off x="7434261" y="1470025"/>
            <a:ext cx="487128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 tonsil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4"/>
          <p:cNvSpPr txBox="1"/>
          <p:nvPr/>
        </p:nvSpPr>
        <p:spPr>
          <a:xfrm>
            <a:off x="4803775" y="3435350"/>
            <a:ext cx="61835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 bone marrow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4" name="Google Shape;244;p14"/>
          <p:cNvCxnSpPr/>
          <p:nvPr/>
        </p:nvCxnSpPr>
        <p:spPr>
          <a:xfrm>
            <a:off x="6438900" y="1519236"/>
            <a:ext cx="979488" cy="3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5" name="Google Shape;245;p14"/>
          <p:cNvCxnSpPr/>
          <p:nvPr/>
        </p:nvCxnSpPr>
        <p:spPr>
          <a:xfrm flipH="1">
            <a:off x="6438899" y="1709736"/>
            <a:ext cx="979489" cy="1591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6" name="Google Shape;246;p14"/>
          <p:cNvCxnSpPr/>
          <p:nvPr/>
        </p:nvCxnSpPr>
        <p:spPr>
          <a:xfrm flipH="1">
            <a:off x="6980236" y="2274886"/>
            <a:ext cx="438152" cy="3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p14"/>
          <p:cNvCxnSpPr/>
          <p:nvPr/>
        </p:nvCxnSpPr>
        <p:spPr>
          <a:xfrm flipH="1">
            <a:off x="6683375" y="2776536"/>
            <a:ext cx="735014" cy="1589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p14"/>
          <p:cNvCxnSpPr/>
          <p:nvPr/>
        </p:nvCxnSpPr>
        <p:spPr>
          <a:xfrm flipH="1">
            <a:off x="5237162" y="3043236"/>
            <a:ext cx="928688" cy="159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" name="Google Shape;249;p14"/>
          <p:cNvCxnSpPr/>
          <p:nvPr/>
        </p:nvCxnSpPr>
        <p:spPr>
          <a:xfrm flipH="1">
            <a:off x="6556374" y="3722687"/>
            <a:ext cx="865189" cy="159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0" name="Google Shape;250;p14"/>
          <p:cNvSpPr/>
          <p:nvPr/>
        </p:nvSpPr>
        <p:spPr>
          <a:xfrm>
            <a:off x="5437187" y="1890711"/>
            <a:ext cx="717552" cy="698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083" y="0"/>
                </a:lnTo>
                <a:lnTo>
                  <a:pt x="21600" y="21600"/>
                </a:lnTo>
              </a:path>
            </a:pathLst>
          </a:cu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14"/>
          <p:cNvCxnSpPr/>
          <p:nvPr/>
        </p:nvCxnSpPr>
        <p:spPr>
          <a:xfrm>
            <a:off x="5149850" y="2203450"/>
            <a:ext cx="1157288" cy="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14"/>
          <p:cNvCxnSpPr/>
          <p:nvPr/>
        </p:nvCxnSpPr>
        <p:spPr>
          <a:xfrm>
            <a:off x="5573711" y="1506537"/>
            <a:ext cx="615952" cy="1589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14"/>
          <p:cNvCxnSpPr/>
          <p:nvPr/>
        </p:nvCxnSpPr>
        <p:spPr>
          <a:xfrm flipH="1">
            <a:off x="5322886" y="2530474"/>
            <a:ext cx="1033464" cy="159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" name="Google Shape;254;p14"/>
          <p:cNvCxnSpPr/>
          <p:nvPr/>
        </p:nvCxnSpPr>
        <p:spPr>
          <a:xfrm flipH="1">
            <a:off x="5322886" y="2738436"/>
            <a:ext cx="1027114" cy="159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" name="Google Shape;255;p14"/>
          <p:cNvCxnSpPr/>
          <p:nvPr/>
        </p:nvCxnSpPr>
        <p:spPr>
          <a:xfrm flipH="1">
            <a:off x="5454650" y="3484562"/>
            <a:ext cx="509589" cy="159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" name="Google Shape;256;p14"/>
          <p:cNvCxnSpPr/>
          <p:nvPr/>
        </p:nvCxnSpPr>
        <p:spPr>
          <a:xfrm flipH="1">
            <a:off x="5476875" y="5788025"/>
            <a:ext cx="534989" cy="1589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7" name="Google Shape;257;p14"/>
          <p:cNvCxnSpPr/>
          <p:nvPr/>
        </p:nvCxnSpPr>
        <p:spPr>
          <a:xfrm flipH="1" rot="10800000">
            <a:off x="5791199" y="5691187"/>
            <a:ext cx="287339" cy="9684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" name="Google Shape;258;p14"/>
          <p:cNvCxnSpPr/>
          <p:nvPr/>
        </p:nvCxnSpPr>
        <p:spPr>
          <a:xfrm>
            <a:off x="6434136" y="1512887"/>
            <a:ext cx="984252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" name="Google Shape;259;p14"/>
          <p:cNvCxnSpPr/>
          <p:nvPr/>
        </p:nvCxnSpPr>
        <p:spPr>
          <a:xfrm flipH="1">
            <a:off x="6434136" y="1706561"/>
            <a:ext cx="984252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14"/>
          <p:cNvSpPr txBox="1"/>
          <p:nvPr/>
        </p:nvSpPr>
        <p:spPr>
          <a:xfrm>
            <a:off x="7434261" y="1803400"/>
            <a:ext cx="47008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Thoracic duct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6521450" y="1849436"/>
            <a:ext cx="896938" cy="60327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3508" y="0"/>
                </a:lnTo>
                <a:lnTo>
                  <a:pt x="0" y="21600"/>
                </a:lnTo>
              </a:path>
            </a:pathLst>
          </a:cu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>
            <a:off x="6518275" y="1844675"/>
            <a:ext cx="900113" cy="6191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3433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14"/>
          <p:cNvCxnSpPr/>
          <p:nvPr/>
        </p:nvCxnSpPr>
        <p:spPr>
          <a:xfrm flipH="1">
            <a:off x="6975474" y="2268536"/>
            <a:ext cx="442915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14"/>
          <p:cNvCxnSpPr/>
          <p:nvPr/>
        </p:nvCxnSpPr>
        <p:spPr>
          <a:xfrm flipH="1">
            <a:off x="6680200" y="2770186"/>
            <a:ext cx="73818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5" name="Google Shape;265;p14"/>
          <p:cNvSpPr txBox="1"/>
          <p:nvPr/>
        </p:nvSpPr>
        <p:spPr>
          <a:xfrm>
            <a:off x="7431086" y="3035300"/>
            <a:ext cx="508262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Intestinal trunk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" name="Google Shape;266;p14"/>
          <p:cNvCxnSpPr/>
          <p:nvPr/>
        </p:nvCxnSpPr>
        <p:spPr>
          <a:xfrm flipH="1">
            <a:off x="6538911" y="3078161"/>
            <a:ext cx="879477" cy="159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" name="Google Shape;267;p14"/>
          <p:cNvCxnSpPr/>
          <p:nvPr/>
        </p:nvCxnSpPr>
        <p:spPr>
          <a:xfrm flipH="1">
            <a:off x="6532561" y="3074986"/>
            <a:ext cx="88582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8" name="Google Shape;268;p14"/>
          <p:cNvSpPr txBox="1"/>
          <p:nvPr/>
        </p:nvSpPr>
        <p:spPr>
          <a:xfrm>
            <a:off x="7431086" y="2859086"/>
            <a:ext cx="77924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and l. lumbar trunks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14"/>
          <p:cNvCxnSpPr/>
          <p:nvPr/>
        </p:nvCxnSpPr>
        <p:spPr>
          <a:xfrm rot="10800000">
            <a:off x="6269037" y="2905125"/>
            <a:ext cx="1149352" cy="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0" name="Google Shape;270;p14"/>
          <p:cNvCxnSpPr/>
          <p:nvPr/>
        </p:nvCxnSpPr>
        <p:spPr>
          <a:xfrm flipH="1">
            <a:off x="5233987" y="3038474"/>
            <a:ext cx="928688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1" name="Google Shape;271;p14"/>
          <p:cNvSpPr/>
          <p:nvPr/>
        </p:nvSpPr>
        <p:spPr>
          <a:xfrm>
            <a:off x="5434012" y="1887536"/>
            <a:ext cx="720727" cy="7143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016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2" name="Google Shape;272;p14"/>
          <p:cNvCxnSpPr/>
          <p:nvPr/>
        </p:nvCxnSpPr>
        <p:spPr>
          <a:xfrm>
            <a:off x="5146675" y="2198686"/>
            <a:ext cx="115728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p14"/>
          <p:cNvCxnSpPr/>
          <p:nvPr/>
        </p:nvCxnSpPr>
        <p:spPr>
          <a:xfrm>
            <a:off x="5568948" y="1501774"/>
            <a:ext cx="615952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p14"/>
          <p:cNvCxnSpPr/>
          <p:nvPr/>
        </p:nvCxnSpPr>
        <p:spPr>
          <a:xfrm flipH="1">
            <a:off x="5318124" y="2525711"/>
            <a:ext cx="1033464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14"/>
          <p:cNvCxnSpPr/>
          <p:nvPr/>
        </p:nvCxnSpPr>
        <p:spPr>
          <a:xfrm flipH="1">
            <a:off x="5318124" y="2733674"/>
            <a:ext cx="1027114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" name="Google Shape;276;p14"/>
          <p:cNvCxnSpPr/>
          <p:nvPr/>
        </p:nvCxnSpPr>
        <p:spPr>
          <a:xfrm flipH="1">
            <a:off x="5451475" y="3481387"/>
            <a:ext cx="506413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p14"/>
          <p:cNvCxnSpPr/>
          <p:nvPr/>
        </p:nvCxnSpPr>
        <p:spPr>
          <a:xfrm rot="10800000">
            <a:off x="5472112" y="5784850"/>
            <a:ext cx="536577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14"/>
          <p:cNvCxnSpPr/>
          <p:nvPr/>
        </p:nvCxnSpPr>
        <p:spPr>
          <a:xfrm flipH="1" rot="10800000">
            <a:off x="5786437" y="5686423"/>
            <a:ext cx="287340" cy="9842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" name="Google Shape;279;p14"/>
          <p:cNvSpPr txBox="1"/>
          <p:nvPr/>
        </p:nvSpPr>
        <p:spPr>
          <a:xfrm>
            <a:off x="4772025" y="4857750"/>
            <a:ext cx="758218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Popliteal lymph nodes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14"/>
          <p:cNvCxnSpPr/>
          <p:nvPr/>
        </p:nvCxnSpPr>
        <p:spPr>
          <a:xfrm rot="10800000">
            <a:off x="5589587" y="4911725"/>
            <a:ext cx="422277" cy="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1" name="Google Shape;281;p14"/>
          <p:cNvCxnSpPr/>
          <p:nvPr/>
        </p:nvCxnSpPr>
        <p:spPr>
          <a:xfrm flipH="1" rot="10800000">
            <a:off x="5791198" y="4802187"/>
            <a:ext cx="246065" cy="10954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2" name="Google Shape;282;p14"/>
          <p:cNvCxnSpPr/>
          <p:nvPr/>
        </p:nvCxnSpPr>
        <p:spPr>
          <a:xfrm flipH="1">
            <a:off x="5586412" y="4905375"/>
            <a:ext cx="42227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14"/>
          <p:cNvCxnSpPr/>
          <p:nvPr/>
        </p:nvCxnSpPr>
        <p:spPr>
          <a:xfrm flipH="1" rot="10800000">
            <a:off x="5786437" y="4797424"/>
            <a:ext cx="247652" cy="10795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p14"/>
          <p:cNvCxnSpPr/>
          <p:nvPr/>
        </p:nvCxnSpPr>
        <p:spPr>
          <a:xfrm flipH="1">
            <a:off x="6099173" y="1411287"/>
            <a:ext cx="41277" cy="904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p14"/>
          <p:cNvCxnSpPr/>
          <p:nvPr/>
        </p:nvCxnSpPr>
        <p:spPr>
          <a:xfrm>
            <a:off x="5961061" y="3040062"/>
            <a:ext cx="266703" cy="225426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14"/>
          <p:cNvCxnSpPr/>
          <p:nvPr/>
        </p:nvCxnSpPr>
        <p:spPr>
          <a:xfrm>
            <a:off x="5961062" y="3036886"/>
            <a:ext cx="266702" cy="22225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" name="Google Shape;287;p14"/>
          <p:cNvCxnSpPr/>
          <p:nvPr/>
        </p:nvCxnSpPr>
        <p:spPr>
          <a:xfrm>
            <a:off x="6515100" y="3649661"/>
            <a:ext cx="158752" cy="69853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8" name="Google Shape;288;p14"/>
          <p:cNvCxnSpPr/>
          <p:nvPr/>
        </p:nvCxnSpPr>
        <p:spPr>
          <a:xfrm>
            <a:off x="6511924" y="3643312"/>
            <a:ext cx="155577" cy="7144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" name="Google Shape;289;p14"/>
          <p:cNvCxnSpPr/>
          <p:nvPr/>
        </p:nvCxnSpPr>
        <p:spPr>
          <a:xfrm flipH="1">
            <a:off x="6551611" y="3716337"/>
            <a:ext cx="86677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14"/>
          <p:cNvCxnSpPr/>
          <p:nvPr/>
        </p:nvCxnSpPr>
        <p:spPr>
          <a:xfrm>
            <a:off x="6361112" y="2852736"/>
            <a:ext cx="92077" cy="52390"/>
          </a:xfrm>
          <a:prstGeom prst="straightConnector1">
            <a:avLst/>
          </a:prstGeom>
          <a:noFill/>
          <a:ln cap="flat" cmpd="sng" w="11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p14"/>
          <p:cNvCxnSpPr/>
          <p:nvPr/>
        </p:nvCxnSpPr>
        <p:spPr>
          <a:xfrm>
            <a:off x="6356349" y="2849561"/>
            <a:ext cx="93665" cy="49215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2" name="Google Shape;292;p14"/>
          <p:cNvCxnSpPr/>
          <p:nvPr/>
        </p:nvCxnSpPr>
        <p:spPr>
          <a:xfrm flipH="1">
            <a:off x="6264274" y="2898774"/>
            <a:ext cx="1154114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p14"/>
          <p:cNvSpPr txBox="1"/>
          <p:nvPr/>
        </p:nvSpPr>
        <p:spPr>
          <a:xfrm>
            <a:off x="4803775" y="2994025"/>
            <a:ext cx="554844" cy="302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Abdominal,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intestinal,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mesenteric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 nodes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4772025" y="5735637"/>
            <a:ext cx="63242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Lymphatic vessels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 txBox="1"/>
          <p:nvPr/>
        </p:nvSpPr>
        <p:spPr>
          <a:xfrm>
            <a:off x="7429500" y="1660525"/>
            <a:ext cx="67204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L. internal jugular v.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1690686" y="744537"/>
            <a:ext cx="4668839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/>
          <p:nvPr/>
        </p:nvSpPr>
        <p:spPr>
          <a:xfrm>
            <a:off x="-4175" y="2019716"/>
            <a:ext cx="9152350" cy="2493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2" name="Google Shape;302;p15"/>
          <p:cNvSpPr txBox="1"/>
          <p:nvPr/>
        </p:nvSpPr>
        <p:spPr>
          <a:xfrm>
            <a:off x="155803" y="2263931"/>
            <a:ext cx="8623476" cy="1669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25" lIns="38125" spcFirstLastPara="1" rIns="38125" wrap="square" tIns="38125">
            <a:spAutoFit/>
          </a:bodyPr>
          <a:lstStyle/>
          <a:p>
            <a:pPr indent="-403278" lvl="0" marL="40327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300"/>
              <a:buFont typeface="Times New Roman"/>
              <a:buChar char="◆"/>
            </a:pPr>
            <a:r>
              <a:rPr b="1" i="0" lang="en-US" sz="2300" u="none" cap="none" strike="noStrike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Лимфа капиллярларының қан капиллярларымен қалпына келтірілмеген тіндік сұйықтықты алуының екі артықшылығын анықтаңыз.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 txBox="1"/>
          <p:nvPr/>
        </p:nvSpPr>
        <p:spPr>
          <a:xfrm>
            <a:off x="88900" y="1205169"/>
            <a:ext cx="5657953" cy="68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723834" lvl="0" marL="723834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1C0A"/>
              </a:buClr>
              <a:buSzPts val="3900"/>
              <a:buFont typeface="Times New Roman"/>
              <a:buChar char="◆"/>
            </a:pPr>
            <a:r>
              <a:rPr b="1" i="0" lang="en-US" sz="3900" u="none" cap="none" strike="noStrike">
                <a:solidFill>
                  <a:srgbClr val="CC1C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▶▶▶</a:t>
            </a:r>
            <a:r>
              <a:rPr b="1" i="0" lang="en-US" sz="3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300">
                <a:latin typeface="Times New Roman"/>
                <a:ea typeface="Times New Roman"/>
                <a:cs typeface="Times New Roman"/>
                <a:sym typeface="Times New Roman"/>
              </a:rPr>
              <a:t>Білетініңді қолдана білу:</a:t>
            </a:r>
            <a:r>
              <a:rPr b="1" i="0" lang="en-US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309" name="Google Shape;309;p16"/>
          <p:cNvSpPr txBox="1"/>
          <p:nvPr>
            <p:ph idx="4294967295" type="title"/>
          </p:nvPr>
        </p:nvSpPr>
        <p:spPr>
          <a:xfrm>
            <a:off x="-2" y="292099"/>
            <a:ext cx="9144004" cy="456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US" sz="2250"/>
              <a:t>Сүт және аксиларлы аймақтарды лимфалық дренаждау</a:t>
            </a:r>
            <a:endParaRPr sz="3240"/>
          </a:p>
        </p:txBody>
      </p:sp>
      <p:sp>
        <p:nvSpPr>
          <p:cNvPr id="310" name="Google Shape;310;p16"/>
          <p:cNvSpPr txBox="1"/>
          <p:nvPr/>
        </p:nvSpPr>
        <p:spPr>
          <a:xfrm>
            <a:off x="4265612" y="6278562"/>
            <a:ext cx="2287589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21.6b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21_06b" id="311" name="Google Shape;3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1575" y="1943975"/>
            <a:ext cx="5455450" cy="472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6"/>
          <p:cNvSpPr txBox="1"/>
          <p:nvPr/>
        </p:nvSpPr>
        <p:spPr>
          <a:xfrm>
            <a:off x="1428750" y="6069012"/>
            <a:ext cx="239725" cy="19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6"/>
          <p:cNvSpPr txBox="1"/>
          <p:nvPr/>
        </p:nvSpPr>
        <p:spPr>
          <a:xfrm>
            <a:off x="1428750" y="2108200"/>
            <a:ext cx="1770993" cy="19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lymphatic duct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3316287" y="2238375"/>
            <a:ext cx="1341439" cy="35083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6930" y="0"/>
                </a:lnTo>
                <a:lnTo>
                  <a:pt x="0" y="0"/>
                </a:lnTo>
              </a:path>
            </a:pathLst>
          </a:custGeom>
          <a:noFill/>
          <a:ln cap="flat" cmpd="sng" w="269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16"/>
          <p:cNvCxnSpPr/>
          <p:nvPr/>
        </p:nvCxnSpPr>
        <p:spPr>
          <a:xfrm>
            <a:off x="2997199" y="2736849"/>
            <a:ext cx="1138239" cy="1590"/>
          </a:xfrm>
          <a:prstGeom prst="straightConnector1">
            <a:avLst/>
          </a:prstGeom>
          <a:noFill/>
          <a:ln cap="flat" cmpd="sng" w="269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6" name="Google Shape;316;p16"/>
          <p:cNvSpPr/>
          <p:nvPr/>
        </p:nvSpPr>
        <p:spPr>
          <a:xfrm>
            <a:off x="2751136" y="3271837"/>
            <a:ext cx="1157289" cy="265114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7360" y="581"/>
                </a:lnTo>
                <a:lnTo>
                  <a:pt x="0" y="0"/>
                </a:lnTo>
              </a:path>
            </a:pathLst>
          </a:custGeom>
          <a:noFill/>
          <a:ln cap="flat" cmpd="sng" w="269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6"/>
          <p:cNvSpPr/>
          <p:nvPr/>
        </p:nvSpPr>
        <p:spPr>
          <a:xfrm>
            <a:off x="3144836" y="3271837"/>
            <a:ext cx="763589" cy="431802"/>
          </a:xfrm>
          <a:custGeom>
            <a:rect b="b" l="l" r="r" t="t"/>
            <a:pathLst>
              <a:path extrusionOk="0" h="21600" w="21600">
                <a:moveTo>
                  <a:pt x="19335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269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2554286" y="4397375"/>
            <a:ext cx="1354139" cy="258764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9433" y="597"/>
                </a:lnTo>
                <a:lnTo>
                  <a:pt x="0" y="0"/>
                </a:lnTo>
              </a:path>
            </a:pathLst>
          </a:custGeom>
          <a:noFill/>
          <a:ln cap="flat" cmpd="sng" w="269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16"/>
          <p:cNvCxnSpPr/>
          <p:nvPr/>
        </p:nvCxnSpPr>
        <p:spPr>
          <a:xfrm>
            <a:off x="3144836" y="4397375"/>
            <a:ext cx="763590" cy="1589"/>
          </a:xfrm>
          <a:prstGeom prst="straightConnector1">
            <a:avLst/>
          </a:prstGeom>
          <a:noFill/>
          <a:ln cap="flat" cmpd="sng" w="269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0" name="Google Shape;320;p16"/>
          <p:cNvSpPr/>
          <p:nvPr/>
        </p:nvSpPr>
        <p:spPr>
          <a:xfrm>
            <a:off x="3305175" y="2225675"/>
            <a:ext cx="1339851" cy="36353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6557" y="0"/>
                </a:lnTo>
                <a:lnTo>
                  <a:pt x="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16"/>
          <p:cNvCxnSpPr/>
          <p:nvPr/>
        </p:nvCxnSpPr>
        <p:spPr>
          <a:xfrm>
            <a:off x="2984499" y="2724149"/>
            <a:ext cx="1138239" cy="1590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2" name="Google Shape;322;p16"/>
          <p:cNvSpPr/>
          <p:nvPr/>
        </p:nvSpPr>
        <p:spPr>
          <a:xfrm>
            <a:off x="2740025" y="3260725"/>
            <a:ext cx="1155700" cy="26352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7342" y="467"/>
                </a:lnTo>
                <a:lnTo>
                  <a:pt x="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6"/>
          <p:cNvSpPr/>
          <p:nvPr/>
        </p:nvSpPr>
        <p:spPr>
          <a:xfrm>
            <a:off x="3132136" y="3260725"/>
            <a:ext cx="763589" cy="430213"/>
          </a:xfrm>
          <a:custGeom>
            <a:rect b="b" l="l" r="r" t="t"/>
            <a:pathLst>
              <a:path extrusionOk="0" h="21600" w="21600">
                <a:moveTo>
                  <a:pt x="19335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6"/>
          <p:cNvSpPr/>
          <p:nvPr/>
        </p:nvSpPr>
        <p:spPr>
          <a:xfrm>
            <a:off x="2541586" y="4386262"/>
            <a:ext cx="1354139" cy="258764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9420" y="477"/>
                </a:lnTo>
                <a:lnTo>
                  <a:pt x="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16"/>
          <p:cNvCxnSpPr/>
          <p:nvPr/>
        </p:nvCxnSpPr>
        <p:spPr>
          <a:xfrm>
            <a:off x="3132136" y="4386262"/>
            <a:ext cx="763590" cy="1589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6" name="Google Shape;326;p16"/>
          <p:cNvSpPr txBox="1"/>
          <p:nvPr/>
        </p:nvSpPr>
        <p:spPr>
          <a:xfrm>
            <a:off x="1428750" y="2593975"/>
            <a:ext cx="1484759" cy="400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subclavian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6"/>
          <p:cNvSpPr txBox="1"/>
          <p:nvPr/>
        </p:nvSpPr>
        <p:spPr>
          <a:xfrm>
            <a:off x="1428750" y="3136900"/>
            <a:ext cx="1277529" cy="400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Axillary lymph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6"/>
          <p:cNvSpPr txBox="1"/>
          <p:nvPr/>
        </p:nvSpPr>
        <p:spPr>
          <a:xfrm>
            <a:off x="1428750" y="4257675"/>
            <a:ext cx="1043559" cy="400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Lymphatics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breast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6"/>
          <p:cNvSpPr txBox="1"/>
          <p:nvPr/>
        </p:nvSpPr>
        <p:spPr>
          <a:xfrm>
            <a:off x="2236786" y="1754186"/>
            <a:ext cx="4668839" cy="20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p16"/>
          <p:cNvGrpSpPr/>
          <p:nvPr/>
        </p:nvGrpSpPr>
        <p:grpSpPr>
          <a:xfrm>
            <a:off x="160925" y="780568"/>
            <a:ext cx="9152351" cy="1163407"/>
            <a:chOff x="0" y="87817"/>
            <a:chExt cx="9152350" cy="1163406"/>
          </a:xfrm>
        </p:grpSpPr>
        <p:sp>
          <p:nvSpPr>
            <p:cNvPr id="331" name="Google Shape;331;p16"/>
            <p:cNvSpPr/>
            <p:nvPr/>
          </p:nvSpPr>
          <p:spPr>
            <a:xfrm>
              <a:off x="0" y="87817"/>
              <a:ext cx="9152350" cy="941852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Times"/>
                <a:buNone/>
              </a:pPr>
              <a:r>
                <a:t/>
              </a:r>
              <a:endParaRPr b="0" i="1" sz="2400" u="none" cap="none" strike="noStrike">
                <a:solidFill>
                  <a:srgbClr val="FFFFFF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32" name="Google Shape;332;p16"/>
            <p:cNvSpPr txBox="1"/>
            <p:nvPr/>
          </p:nvSpPr>
          <p:spPr>
            <a:xfrm>
              <a:off x="8350" y="87823"/>
              <a:ext cx="91440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Times New Roman"/>
                <a:buNone/>
              </a:pPr>
              <a:r>
                <a:rPr b="0" i="1" lang="en-US" sz="2200" u="none" cap="none" strike="noStrik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Неліктен қолтық асты лимфа түйіндері сүт безі қатерлі ісігіне күді</a:t>
              </a:r>
              <a:r>
                <a:rPr i="1" lang="en-US" sz="2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 </a:t>
              </a:r>
              <a:r>
                <a:rPr b="0" i="1" lang="en-US" sz="2200" u="none" cap="none" strike="noStrik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туындаған жағдайда биопсиядан өтеді?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l25693_21_06a" id="337" name="Google Shape;33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8912" y="1176337"/>
            <a:ext cx="6000752" cy="526573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7"/>
          <p:cNvSpPr txBox="1"/>
          <p:nvPr/>
        </p:nvSpPr>
        <p:spPr>
          <a:xfrm>
            <a:off x="441325" y="5961062"/>
            <a:ext cx="15239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7"/>
          <p:cNvSpPr txBox="1"/>
          <p:nvPr/>
        </p:nvSpPr>
        <p:spPr>
          <a:xfrm>
            <a:off x="7548561" y="4449762"/>
            <a:ext cx="94016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Hemiazygos vein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17"/>
          <p:cNvCxnSpPr/>
          <p:nvPr/>
        </p:nvCxnSpPr>
        <p:spPr>
          <a:xfrm>
            <a:off x="4635498" y="4521199"/>
            <a:ext cx="2854327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p17"/>
          <p:cNvCxnSpPr/>
          <p:nvPr/>
        </p:nvCxnSpPr>
        <p:spPr>
          <a:xfrm>
            <a:off x="4779961" y="4083048"/>
            <a:ext cx="2709864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p17"/>
          <p:cNvCxnSpPr/>
          <p:nvPr/>
        </p:nvCxnSpPr>
        <p:spPr>
          <a:xfrm flipH="1" rot="10800000">
            <a:off x="4751387" y="4083049"/>
            <a:ext cx="463552" cy="311152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p17"/>
          <p:cNvSpPr/>
          <p:nvPr/>
        </p:nvSpPr>
        <p:spPr>
          <a:xfrm>
            <a:off x="5097462" y="2235200"/>
            <a:ext cx="2392364" cy="5207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8498" y="21600"/>
                </a:lnTo>
                <a:lnTo>
                  <a:pt x="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7548561" y="1944686"/>
            <a:ext cx="76212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Thoracic duct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5" name="Google Shape;345;p17"/>
          <p:cNvCxnSpPr/>
          <p:nvPr/>
        </p:nvCxnSpPr>
        <p:spPr>
          <a:xfrm>
            <a:off x="5019674" y="2025648"/>
            <a:ext cx="2470152" cy="1591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6" name="Google Shape;346;p17"/>
          <p:cNvSpPr txBox="1"/>
          <p:nvPr/>
        </p:nvSpPr>
        <p:spPr>
          <a:xfrm>
            <a:off x="7548561" y="3565525"/>
            <a:ext cx="76212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Thoracic duct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p17"/>
          <p:cNvCxnSpPr/>
          <p:nvPr/>
        </p:nvCxnSpPr>
        <p:spPr>
          <a:xfrm>
            <a:off x="4459286" y="3630612"/>
            <a:ext cx="3030539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8" name="Google Shape;348;p17"/>
          <p:cNvCxnSpPr/>
          <p:nvPr/>
        </p:nvCxnSpPr>
        <p:spPr>
          <a:xfrm rot="10800000">
            <a:off x="6586536" y="2427287"/>
            <a:ext cx="903289" cy="3176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" name="Google Shape;349;p17"/>
          <p:cNvCxnSpPr/>
          <p:nvPr/>
        </p:nvCxnSpPr>
        <p:spPr>
          <a:xfrm>
            <a:off x="5027612" y="1697036"/>
            <a:ext cx="2462215" cy="3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0" name="Google Shape;350;p17"/>
          <p:cNvCxnSpPr/>
          <p:nvPr/>
        </p:nvCxnSpPr>
        <p:spPr>
          <a:xfrm>
            <a:off x="1498599" y="1754186"/>
            <a:ext cx="2203452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1" name="Google Shape;351;p17"/>
          <p:cNvSpPr txBox="1"/>
          <p:nvPr/>
        </p:nvSpPr>
        <p:spPr>
          <a:xfrm>
            <a:off x="381000" y="1668461"/>
            <a:ext cx="103498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jugular trunk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7"/>
          <p:cNvSpPr txBox="1"/>
          <p:nvPr/>
        </p:nvSpPr>
        <p:spPr>
          <a:xfrm>
            <a:off x="381000" y="1958975"/>
            <a:ext cx="1143032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lymphatic duct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3" name="Google Shape;353;p17"/>
          <p:cNvCxnSpPr/>
          <p:nvPr/>
        </p:nvCxnSpPr>
        <p:spPr>
          <a:xfrm>
            <a:off x="1614487" y="2043111"/>
            <a:ext cx="2092326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4" name="Google Shape;354;p17"/>
          <p:cNvSpPr txBox="1"/>
          <p:nvPr/>
        </p:nvSpPr>
        <p:spPr>
          <a:xfrm>
            <a:off x="381000" y="3529012"/>
            <a:ext cx="67963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Azygos vein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5" name="Google Shape;355;p17"/>
          <p:cNvCxnSpPr/>
          <p:nvPr/>
        </p:nvCxnSpPr>
        <p:spPr>
          <a:xfrm>
            <a:off x="1187449" y="3613149"/>
            <a:ext cx="3103564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6" name="Google Shape;356;p17"/>
          <p:cNvSpPr txBox="1"/>
          <p:nvPr/>
        </p:nvSpPr>
        <p:spPr>
          <a:xfrm>
            <a:off x="1225550" y="5051425"/>
            <a:ext cx="60970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Diaphragm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" name="Google Shape;357;p17"/>
          <p:cNvCxnSpPr/>
          <p:nvPr/>
        </p:nvCxnSpPr>
        <p:spPr>
          <a:xfrm>
            <a:off x="1930400" y="5140325"/>
            <a:ext cx="1449389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8" name="Google Shape;358;p17"/>
          <p:cNvSpPr txBox="1"/>
          <p:nvPr/>
        </p:nvSpPr>
        <p:spPr>
          <a:xfrm>
            <a:off x="1225550" y="5448300"/>
            <a:ext cx="762292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Cisterna chyli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9" name="Google Shape;359;p17"/>
          <p:cNvCxnSpPr/>
          <p:nvPr/>
        </p:nvCxnSpPr>
        <p:spPr>
          <a:xfrm rot="10800000">
            <a:off x="2055811" y="5530850"/>
            <a:ext cx="2322514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0" name="Google Shape;360;p17"/>
          <p:cNvSpPr txBox="1"/>
          <p:nvPr/>
        </p:nvSpPr>
        <p:spPr>
          <a:xfrm>
            <a:off x="1225550" y="5721350"/>
            <a:ext cx="1035038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lumbar trunk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7"/>
          <p:cNvSpPr txBox="1"/>
          <p:nvPr/>
        </p:nvSpPr>
        <p:spPr>
          <a:xfrm>
            <a:off x="6643686" y="5743575"/>
            <a:ext cx="952551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 lumbar trunk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7"/>
          <p:cNvSpPr txBox="1"/>
          <p:nvPr/>
        </p:nvSpPr>
        <p:spPr>
          <a:xfrm>
            <a:off x="6643686" y="5565775"/>
            <a:ext cx="831944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Intestinal trunk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p17"/>
          <p:cNvCxnSpPr/>
          <p:nvPr/>
        </p:nvCxnSpPr>
        <p:spPr>
          <a:xfrm flipH="1">
            <a:off x="2309812" y="5805487"/>
            <a:ext cx="2039939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17"/>
          <p:cNvSpPr/>
          <p:nvPr/>
        </p:nvSpPr>
        <p:spPr>
          <a:xfrm>
            <a:off x="841375" y="2282825"/>
            <a:ext cx="2914650" cy="4762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5007" y="21600"/>
                </a:lnTo>
                <a:lnTo>
                  <a:pt x="2160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7"/>
          <p:cNvSpPr txBox="1"/>
          <p:nvPr/>
        </p:nvSpPr>
        <p:spPr>
          <a:xfrm>
            <a:off x="381000" y="2343150"/>
            <a:ext cx="1244774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subclavian trunk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7"/>
          <p:cNvSpPr txBox="1"/>
          <p:nvPr/>
        </p:nvSpPr>
        <p:spPr>
          <a:xfrm>
            <a:off x="7548561" y="1617662"/>
            <a:ext cx="9524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 jugular trunk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7" name="Google Shape;367;p17"/>
          <p:cNvCxnSpPr/>
          <p:nvPr/>
        </p:nvCxnSpPr>
        <p:spPr>
          <a:xfrm>
            <a:off x="4616448" y="5646737"/>
            <a:ext cx="1955802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8" name="Google Shape;368;p17"/>
          <p:cNvCxnSpPr/>
          <p:nvPr/>
        </p:nvCxnSpPr>
        <p:spPr>
          <a:xfrm>
            <a:off x="4487862" y="5813424"/>
            <a:ext cx="2084389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9" name="Google Shape;369;p17"/>
          <p:cNvCxnSpPr/>
          <p:nvPr/>
        </p:nvCxnSpPr>
        <p:spPr>
          <a:xfrm flipH="1">
            <a:off x="1708149" y="2427286"/>
            <a:ext cx="498477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0" name="Google Shape;370;p17"/>
          <p:cNvCxnSpPr/>
          <p:nvPr/>
        </p:nvCxnSpPr>
        <p:spPr>
          <a:xfrm>
            <a:off x="4629148" y="4514849"/>
            <a:ext cx="285432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1" name="Google Shape;371;p17"/>
          <p:cNvCxnSpPr/>
          <p:nvPr/>
        </p:nvCxnSpPr>
        <p:spPr>
          <a:xfrm>
            <a:off x="4773611" y="4076698"/>
            <a:ext cx="2709864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2" name="Google Shape;372;p17"/>
          <p:cNvCxnSpPr/>
          <p:nvPr/>
        </p:nvCxnSpPr>
        <p:spPr>
          <a:xfrm flipH="1" rot="10800000">
            <a:off x="4743450" y="4076699"/>
            <a:ext cx="463552" cy="31115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3" name="Google Shape;373;p17"/>
          <p:cNvSpPr/>
          <p:nvPr/>
        </p:nvSpPr>
        <p:spPr>
          <a:xfrm>
            <a:off x="5092700" y="2228850"/>
            <a:ext cx="2390775" cy="5207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8498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4" name="Google Shape;374;p17"/>
          <p:cNvCxnSpPr/>
          <p:nvPr/>
        </p:nvCxnSpPr>
        <p:spPr>
          <a:xfrm>
            <a:off x="5011736" y="2019299"/>
            <a:ext cx="2471739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5" name="Google Shape;375;p17"/>
          <p:cNvCxnSpPr/>
          <p:nvPr/>
        </p:nvCxnSpPr>
        <p:spPr>
          <a:xfrm>
            <a:off x="4451349" y="3625848"/>
            <a:ext cx="303212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6" name="Google Shape;376;p17"/>
          <p:cNvCxnSpPr/>
          <p:nvPr/>
        </p:nvCxnSpPr>
        <p:spPr>
          <a:xfrm rot="10800000">
            <a:off x="6578599" y="2420936"/>
            <a:ext cx="90487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7" name="Google Shape;377;p17"/>
          <p:cNvCxnSpPr/>
          <p:nvPr/>
        </p:nvCxnSpPr>
        <p:spPr>
          <a:xfrm>
            <a:off x="5019673" y="1689098"/>
            <a:ext cx="2463802" cy="159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8" name="Google Shape;378;p17"/>
          <p:cNvCxnSpPr/>
          <p:nvPr/>
        </p:nvCxnSpPr>
        <p:spPr>
          <a:xfrm>
            <a:off x="1490662" y="1747836"/>
            <a:ext cx="2205040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9" name="Google Shape;379;p17"/>
          <p:cNvCxnSpPr/>
          <p:nvPr/>
        </p:nvCxnSpPr>
        <p:spPr>
          <a:xfrm>
            <a:off x="1606550" y="2035174"/>
            <a:ext cx="2092325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0" name="Google Shape;380;p17"/>
          <p:cNvCxnSpPr/>
          <p:nvPr/>
        </p:nvCxnSpPr>
        <p:spPr>
          <a:xfrm>
            <a:off x="1179512" y="3606798"/>
            <a:ext cx="3105151" cy="159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1" name="Google Shape;381;p17"/>
          <p:cNvCxnSpPr/>
          <p:nvPr/>
        </p:nvCxnSpPr>
        <p:spPr>
          <a:xfrm>
            <a:off x="1922461" y="5133975"/>
            <a:ext cx="1450978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p17"/>
          <p:cNvCxnSpPr/>
          <p:nvPr/>
        </p:nvCxnSpPr>
        <p:spPr>
          <a:xfrm rot="10800000">
            <a:off x="2049461" y="5524500"/>
            <a:ext cx="2322514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" name="Google Shape;383;p17"/>
          <p:cNvCxnSpPr/>
          <p:nvPr/>
        </p:nvCxnSpPr>
        <p:spPr>
          <a:xfrm flipH="1">
            <a:off x="2301875" y="5799136"/>
            <a:ext cx="2041525" cy="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4" name="Google Shape;384;p17"/>
          <p:cNvSpPr/>
          <p:nvPr/>
        </p:nvSpPr>
        <p:spPr>
          <a:xfrm>
            <a:off x="833436" y="2274886"/>
            <a:ext cx="2916239" cy="47783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999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5" name="Google Shape;385;p17"/>
          <p:cNvCxnSpPr/>
          <p:nvPr/>
        </p:nvCxnSpPr>
        <p:spPr>
          <a:xfrm>
            <a:off x="4611687" y="5640387"/>
            <a:ext cx="195262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6" name="Google Shape;386;p17"/>
          <p:cNvCxnSpPr/>
          <p:nvPr/>
        </p:nvCxnSpPr>
        <p:spPr>
          <a:xfrm>
            <a:off x="4479923" y="5805487"/>
            <a:ext cx="2084390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7" name="Google Shape;387;p17"/>
          <p:cNvCxnSpPr/>
          <p:nvPr/>
        </p:nvCxnSpPr>
        <p:spPr>
          <a:xfrm flipH="1">
            <a:off x="1701800" y="2420936"/>
            <a:ext cx="500063" cy="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8" name="Google Shape;388;p17"/>
          <p:cNvSpPr txBox="1"/>
          <p:nvPr/>
        </p:nvSpPr>
        <p:spPr>
          <a:xfrm>
            <a:off x="4024312" y="1208087"/>
            <a:ext cx="42553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7"/>
          <p:cNvSpPr txBox="1"/>
          <p:nvPr/>
        </p:nvSpPr>
        <p:spPr>
          <a:xfrm>
            <a:off x="4024312" y="1336675"/>
            <a:ext cx="71775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jugular veins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7"/>
          <p:cNvSpPr/>
          <p:nvPr/>
        </p:nvSpPr>
        <p:spPr>
          <a:xfrm>
            <a:off x="3871912" y="1417637"/>
            <a:ext cx="141289" cy="276227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7"/>
          <p:cNvSpPr/>
          <p:nvPr/>
        </p:nvSpPr>
        <p:spPr>
          <a:xfrm>
            <a:off x="4694237" y="1417637"/>
            <a:ext cx="144464" cy="276227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7"/>
          <p:cNvSpPr/>
          <p:nvPr/>
        </p:nvSpPr>
        <p:spPr>
          <a:xfrm>
            <a:off x="3863975" y="1411287"/>
            <a:ext cx="142875" cy="27463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7"/>
          <p:cNvSpPr/>
          <p:nvPr/>
        </p:nvSpPr>
        <p:spPr>
          <a:xfrm>
            <a:off x="4686300" y="1411287"/>
            <a:ext cx="144463" cy="27463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7"/>
          <p:cNvSpPr txBox="1"/>
          <p:nvPr/>
        </p:nvSpPr>
        <p:spPr>
          <a:xfrm>
            <a:off x="381000" y="2674936"/>
            <a:ext cx="673330" cy="504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bronchio-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mediastinal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7"/>
          <p:cNvSpPr txBox="1"/>
          <p:nvPr/>
        </p:nvSpPr>
        <p:spPr>
          <a:xfrm>
            <a:off x="7542211" y="2346325"/>
            <a:ext cx="908293" cy="250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 subclavian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7542211" y="2678111"/>
            <a:ext cx="1162231" cy="377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bronchiomediastinal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7"/>
          <p:cNvSpPr txBox="1"/>
          <p:nvPr/>
        </p:nvSpPr>
        <p:spPr>
          <a:xfrm>
            <a:off x="7542211" y="4008437"/>
            <a:ext cx="889206" cy="250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Thoracic lymph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7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399" name="Google Shape;399;p17"/>
          <p:cNvSpPr txBox="1"/>
          <p:nvPr>
            <p:ph idx="4294967295" type="title"/>
          </p:nvPr>
        </p:nvSpPr>
        <p:spPr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Кеуде қуысының дренажы</a:t>
            </a:r>
            <a:endParaRPr/>
          </a:p>
        </p:txBody>
      </p:sp>
      <p:sp>
        <p:nvSpPr>
          <p:cNvPr id="400" name="Google Shape;400;p17"/>
          <p:cNvSpPr txBox="1"/>
          <p:nvPr/>
        </p:nvSpPr>
        <p:spPr>
          <a:xfrm>
            <a:off x="3352800" y="6319837"/>
            <a:ext cx="2667000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21.6a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7"/>
          <p:cNvSpPr txBox="1"/>
          <p:nvPr/>
        </p:nvSpPr>
        <p:spPr>
          <a:xfrm>
            <a:off x="2236786" y="984250"/>
            <a:ext cx="4668839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/>
          <p:nvPr/>
        </p:nvSpPr>
        <p:spPr>
          <a:xfrm>
            <a:off x="-4175" y="2344559"/>
            <a:ext cx="9152350" cy="2168888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2"/>
          <p:cNvSpPr txBox="1"/>
          <p:nvPr/>
        </p:nvSpPr>
        <p:spPr>
          <a:xfrm>
            <a:off x="2009999" y="708700"/>
            <a:ext cx="4583700" cy="49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25" lIns="38125" spcFirstLastPara="1" rIns="38125" wrap="square" tIns="38125">
            <a:spAutoFit/>
          </a:bodyPr>
          <a:lstStyle/>
          <a:p>
            <a:pPr indent="-403278" lvl="0" marL="40327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7000"/>
              <a:buFont typeface="Times New Roman"/>
              <a:buChar char="◆"/>
            </a:pPr>
            <a:r>
              <a:rPr b="1" i="0" lang="en-US" sz="7000" u="none" cap="none" strike="noStrike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6300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b="1" i="0" lang="en-US" sz="4600" u="none" cap="none" strike="noStrike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БӨЛІМ 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407" name="Google Shape;407;p18"/>
          <p:cNvSpPr txBox="1"/>
          <p:nvPr>
            <p:ph idx="4294967295" type="title"/>
          </p:nvPr>
        </p:nvSpPr>
        <p:spPr>
          <a:xfrm>
            <a:off x="-2" y="0"/>
            <a:ext cx="9144004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3959"/>
              <a:t>Лимфа ағынының механизмдері</a:t>
            </a:r>
            <a:endParaRPr sz="3240"/>
          </a:p>
        </p:txBody>
      </p:sp>
      <p:sp>
        <p:nvSpPr>
          <p:cNvPr id="408" name="Google Shape;408;p18"/>
          <p:cNvSpPr txBox="1"/>
          <p:nvPr>
            <p:ph idx="4294967295" type="body"/>
          </p:nvPr>
        </p:nvSpPr>
        <p:spPr>
          <a:xfrm>
            <a:off x="380998" y="914400"/>
            <a:ext cx="8763004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223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35">
                <a:solidFill>
                  <a:srgbClr val="000000"/>
                </a:solidFill>
              </a:rPr>
              <a:t>лимфа веноздық қайтарымды басқаратын күштерге ұқсас күштермен жүреді, тек насос жоқ (жүрек)</a:t>
            </a:r>
            <a:endParaRPr/>
          </a:p>
          <a:p>
            <a:pPr indent="-1826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035">
              <a:solidFill>
                <a:srgbClr val="000000"/>
              </a:solidFill>
            </a:endParaRPr>
          </a:p>
          <a:p>
            <a:pPr indent="-3223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35">
                <a:solidFill>
                  <a:srgbClr val="000000"/>
                </a:solidFill>
              </a:rPr>
              <a:t>лимфа веноздық қанға қарағанда төмен қысымда және баяу жылдамдықта жүреді</a:t>
            </a:r>
            <a:endParaRPr sz="2035">
              <a:solidFill>
                <a:srgbClr val="000000"/>
              </a:solidFill>
            </a:endParaRPr>
          </a:p>
          <a:p>
            <a:pPr indent="-1826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035">
              <a:solidFill>
                <a:srgbClr val="000000"/>
              </a:solidFill>
            </a:endParaRPr>
          </a:p>
          <a:p>
            <a:pPr indent="-3223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35">
                <a:solidFill>
                  <a:srgbClr val="000000"/>
                </a:solidFill>
              </a:rPr>
              <a:t>лимфа тамырларының ырғақты жиырылуымен қозғалады</a:t>
            </a:r>
            <a:endParaRPr sz="2035">
              <a:solidFill>
                <a:srgbClr val="000000"/>
              </a:solidFill>
            </a:endParaRPr>
          </a:p>
          <a:p>
            <a:pPr indent="-3223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35">
                <a:solidFill>
                  <a:srgbClr val="000000"/>
                </a:solidFill>
              </a:rPr>
              <a:t>тамырлардың созылуы жиырылуды ынталандырады</a:t>
            </a:r>
            <a:endParaRPr sz="2035">
              <a:solidFill>
                <a:srgbClr val="000000"/>
              </a:solidFill>
            </a:endParaRPr>
          </a:p>
          <a:p>
            <a:pPr indent="-1826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035">
              <a:solidFill>
                <a:srgbClr val="000000"/>
              </a:solidFill>
            </a:endParaRPr>
          </a:p>
          <a:p>
            <a:pPr indent="-3223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35">
                <a:solidFill>
                  <a:srgbClr val="000000"/>
                </a:solidFill>
              </a:rPr>
              <a:t>бұлшықет насосының көмегімен ағын</a:t>
            </a:r>
            <a:endParaRPr sz="2035">
              <a:solidFill>
                <a:srgbClr val="000000"/>
              </a:solidFill>
            </a:endParaRPr>
          </a:p>
          <a:p>
            <a:pPr indent="-1826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035">
              <a:solidFill>
                <a:srgbClr val="000000"/>
              </a:solidFill>
            </a:endParaRPr>
          </a:p>
          <a:p>
            <a:pPr indent="-3223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35">
                <a:solidFill>
                  <a:srgbClr val="000000"/>
                </a:solidFill>
              </a:rPr>
              <a:t>артериялық пульсация лимфа тамырларын ырғақты қысады</a:t>
            </a:r>
            <a:endParaRPr sz="2035">
              <a:solidFill>
                <a:srgbClr val="000000"/>
              </a:solidFill>
            </a:endParaRPr>
          </a:p>
          <a:p>
            <a:pPr indent="-1826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035">
              <a:solidFill>
                <a:srgbClr val="000000"/>
              </a:solidFill>
            </a:endParaRPr>
          </a:p>
          <a:p>
            <a:pPr indent="-3223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35">
                <a:solidFill>
                  <a:srgbClr val="000000"/>
                </a:solidFill>
              </a:rPr>
              <a:t>кеуде сорғысының көмекші құралдары кеуде қуысына ағып кетеді</a:t>
            </a:r>
            <a:endParaRPr sz="2035">
              <a:solidFill>
                <a:srgbClr val="000000"/>
              </a:solidFill>
            </a:endParaRPr>
          </a:p>
          <a:p>
            <a:pPr indent="-1826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035">
              <a:solidFill>
                <a:srgbClr val="000000"/>
              </a:solidFill>
            </a:endParaRPr>
          </a:p>
          <a:p>
            <a:pPr indent="-3223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35">
                <a:solidFill>
                  <a:srgbClr val="000000"/>
                </a:solidFill>
              </a:rPr>
              <a:t>клапандар кері ағынын болдырмайды</a:t>
            </a:r>
            <a:endParaRPr sz="2035">
              <a:solidFill>
                <a:srgbClr val="000000"/>
              </a:solidFill>
            </a:endParaRPr>
          </a:p>
          <a:p>
            <a:pPr indent="-1826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035">
              <a:solidFill>
                <a:srgbClr val="000000"/>
              </a:solidFill>
            </a:endParaRPr>
          </a:p>
          <a:p>
            <a:pPr indent="-3223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35">
                <a:solidFill>
                  <a:srgbClr val="000000"/>
                </a:solidFill>
              </a:rPr>
              <a:t>субклавиан тамырларында жылдам ағып жатқан қан, оған лимфаны тартады</a:t>
            </a:r>
            <a:endParaRPr sz="2035">
              <a:solidFill>
                <a:srgbClr val="000000"/>
              </a:solidFill>
            </a:endParaRPr>
          </a:p>
          <a:p>
            <a:pPr indent="-1826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035">
              <a:solidFill>
                <a:srgbClr val="000000"/>
              </a:solidFill>
            </a:endParaRPr>
          </a:p>
          <a:p>
            <a:pPr indent="-322324" lvl="0" marL="32232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35">
                <a:solidFill>
                  <a:srgbClr val="000000"/>
                </a:solidFill>
              </a:rPr>
              <a:t>жаттығулар лимфалық қайтарымды едәуір арттырады</a:t>
            </a:r>
            <a:endParaRPr sz="203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9"/>
          <p:cNvSpPr/>
          <p:nvPr/>
        </p:nvSpPr>
        <p:spPr>
          <a:xfrm>
            <a:off x="-4175" y="2019716"/>
            <a:ext cx="9152350" cy="2493732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4" name="Google Shape;414;p19"/>
          <p:cNvSpPr txBox="1"/>
          <p:nvPr/>
        </p:nvSpPr>
        <p:spPr>
          <a:xfrm>
            <a:off x="155803" y="1998473"/>
            <a:ext cx="8623476" cy="2200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25" lIns="38125" spcFirstLastPara="1" rIns="38125" wrap="square" tIns="38125">
            <a:spAutoFit/>
          </a:bodyPr>
          <a:lstStyle/>
          <a:p>
            <a:pPr indent="-403278" lvl="0" marL="40327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300"/>
              <a:buFont typeface="Times New Roman"/>
              <a:buChar char="◆"/>
            </a:pPr>
            <a:r>
              <a:rPr b="1" i="0" lang="en-US" sz="2300" u="none" cap="none" strike="noStrike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Лимфа капиллярының құрылымын үздіксіз қан капиллярымен салыстырыңыз. Олардың құрылымдық айырмашылығы олардың функционалдық айырмашылығымен неге байланысты екенін түсіндіріңіз.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9"/>
          <p:cNvSpPr txBox="1"/>
          <p:nvPr/>
        </p:nvSpPr>
        <p:spPr>
          <a:xfrm>
            <a:off x="88900" y="1205169"/>
            <a:ext cx="5657953" cy="68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723834" lvl="0" marL="723834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1C0A"/>
              </a:buClr>
              <a:buSzPts val="3900"/>
              <a:buFont typeface="Times New Roman"/>
              <a:buChar char="◆"/>
            </a:pPr>
            <a:r>
              <a:rPr b="1" i="0" lang="en-US" sz="3900" u="none" cap="none" strike="noStrike">
                <a:solidFill>
                  <a:srgbClr val="CC1C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▶▶▶</a:t>
            </a:r>
            <a:r>
              <a:rPr b="1" i="0" lang="en-US" sz="3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100">
                <a:latin typeface="Times New Roman"/>
                <a:ea typeface="Times New Roman"/>
                <a:cs typeface="Times New Roman"/>
                <a:sym typeface="Times New Roman"/>
              </a:rPr>
              <a:t>Білетініңді қолдана білу: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0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421" name="Google Shape;421;p20"/>
          <p:cNvSpPr txBox="1"/>
          <p:nvPr>
            <p:ph idx="4294967295" type="title"/>
          </p:nvPr>
        </p:nvSpPr>
        <p:spPr>
          <a:xfrm>
            <a:off x="-2" y="228600"/>
            <a:ext cx="9144004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Лимфа жасушалары</a:t>
            </a:r>
            <a:endParaRPr/>
          </a:p>
        </p:txBody>
      </p:sp>
      <p:sp>
        <p:nvSpPr>
          <p:cNvPr id="422" name="Google Shape;422;p20"/>
          <p:cNvSpPr txBox="1"/>
          <p:nvPr>
            <p:ph idx="4294967295" type="body"/>
          </p:nvPr>
        </p:nvSpPr>
        <p:spPr>
          <a:xfrm>
            <a:off x="381000" y="1295400"/>
            <a:ext cx="85344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табиғи өлтірушілер (NK) жасушалары</a:t>
            </a:r>
            <a:endParaRPr b="1" sz="259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0">
                <a:solidFill>
                  <a:srgbClr val="000000"/>
                </a:solidFill>
              </a:rPr>
              <a:t>бактерияларға, трансплантацияланған тіндерге, вирустармен жұқтырылған немесе қатерлі ісікке айналған хост жасушаларына шабуыл жасайтын және жойатын ірі лимфоциттер</a:t>
            </a:r>
            <a:endParaRPr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иммундық қадағалауға жауапты</a:t>
            </a:r>
            <a:endParaRPr sz="2590">
              <a:solidFill>
                <a:srgbClr val="000000"/>
              </a:solidFill>
            </a:endParaRPr>
          </a:p>
          <a:p>
            <a:pPr indent="-1651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Т - лимфоциттер (Т жасушалары)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0">
                <a:solidFill>
                  <a:srgbClr val="000000"/>
                </a:solidFill>
              </a:rPr>
              <a:t>тимуста жетіледі</a:t>
            </a:r>
            <a:endParaRPr sz="2590">
              <a:solidFill>
                <a:srgbClr val="000000"/>
              </a:solidFill>
            </a:endParaRPr>
          </a:p>
          <a:p>
            <a:pPr indent="-1651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B лимфоциттер (B жасушалары)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0">
                <a:solidFill>
                  <a:srgbClr val="000000"/>
                </a:solidFill>
              </a:rPr>
              <a:t>активтенуі антиденелер шығаратын плазмалық жасушаларда пролиферация мен дифференциацияны тудырады</a:t>
            </a:r>
            <a:endParaRPr sz="2220"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1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428" name="Google Shape;428;p21"/>
          <p:cNvSpPr txBox="1"/>
          <p:nvPr>
            <p:ph idx="4294967295" type="title"/>
          </p:nvPr>
        </p:nvSpPr>
        <p:spPr>
          <a:xfrm>
            <a:off x="-2" y="0"/>
            <a:ext cx="9144004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Лимфа жасушалары</a:t>
            </a:r>
            <a:endParaRPr/>
          </a:p>
        </p:txBody>
      </p:sp>
      <p:sp>
        <p:nvSpPr>
          <p:cNvPr id="429" name="Google Shape;429;p21"/>
          <p:cNvSpPr txBox="1"/>
          <p:nvPr>
            <p:ph idx="4294967295" type="body"/>
          </p:nvPr>
        </p:nvSpPr>
        <p:spPr>
          <a:xfrm>
            <a:off x="381000" y="457200"/>
            <a:ext cx="85344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3495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sz="68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-US" sz="2040">
                <a:solidFill>
                  <a:srgbClr val="000000"/>
                </a:solidFill>
              </a:rPr>
              <a:t>макрофагтар</a:t>
            </a:r>
            <a:endParaRPr b="1" sz="204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40">
                <a:solidFill>
                  <a:srgbClr val="000000"/>
                </a:solidFill>
              </a:rPr>
              <a:t>дәнекер тіннің өте үлкен, қызғыш фагоцитарлы жасушалары</a:t>
            </a:r>
            <a:endParaRPr sz="204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40">
                <a:solidFill>
                  <a:srgbClr val="000000"/>
                </a:solidFill>
              </a:rPr>
              <a:t>моноциттерден дамиды</a:t>
            </a:r>
            <a:endParaRPr sz="204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40">
                <a:solidFill>
                  <a:srgbClr val="000000"/>
                </a:solidFill>
              </a:rPr>
              <a:t>тіндердің қалдықтарын, өлі нейтрофилдерді, бактерияларды және басқа бөгде заттарды фагоциттейді</a:t>
            </a:r>
            <a:endParaRPr sz="204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40">
                <a:solidFill>
                  <a:srgbClr val="000000"/>
                </a:solidFill>
              </a:rPr>
              <a:t>бөтен заттарды өңдеп, антигендік фрагменттерді иммундық жүйені жаудың бар екендігі туралы ескертетін кейбір Т жасушаларына көрсету</a:t>
            </a:r>
            <a:endParaRPr sz="204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40">
                <a:solidFill>
                  <a:srgbClr val="000000"/>
                </a:solidFill>
              </a:rPr>
              <a:t>антигенді ұсынатын жасушалар (АПК)</a:t>
            </a:r>
            <a:endParaRPr/>
          </a:p>
          <a:p>
            <a:pPr indent="-1905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04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-US" sz="2040">
                <a:solidFill>
                  <a:srgbClr val="000000"/>
                </a:solidFill>
              </a:rPr>
              <a:t>дендритті жасушалар</a:t>
            </a:r>
            <a:endParaRPr b="1" sz="204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40">
                <a:solidFill>
                  <a:srgbClr val="000000"/>
                </a:solidFill>
              </a:rPr>
              <a:t>эпидермисте, шырышты қабаттарда және лимфа органдарында кездесетін тармақталған қозғалмалы БТР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40">
                <a:solidFill>
                  <a:srgbClr val="000000"/>
                </a:solidFill>
              </a:rPr>
              <a:t>иммундық жүйені олардың бетін бұзған қоздырғыштарға ескерту</a:t>
            </a:r>
            <a:endParaRPr sz="2040">
              <a:solidFill>
                <a:srgbClr val="000000"/>
              </a:solidFill>
            </a:endParaRPr>
          </a:p>
          <a:p>
            <a:pPr indent="-1905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04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-US" sz="2040">
                <a:solidFill>
                  <a:srgbClr val="000000"/>
                </a:solidFill>
              </a:rPr>
              <a:t>ретикулярлы жасушалар</a:t>
            </a:r>
            <a:endParaRPr b="1" sz="204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40">
                <a:solidFill>
                  <a:srgbClr val="000000"/>
                </a:solidFill>
              </a:rPr>
              <a:t>лимфа мүшесінің стромасына ықпал ететін тармақталған стационарлы жасушалар</a:t>
            </a:r>
            <a:endParaRPr sz="204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40">
                <a:solidFill>
                  <a:srgbClr val="000000"/>
                </a:solidFill>
              </a:rPr>
              <a:t>тимуста БТР рөлін атқарады</a:t>
            </a:r>
            <a:endParaRPr sz="204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2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435" name="Google Shape;435;p22"/>
          <p:cNvSpPr txBox="1"/>
          <p:nvPr>
            <p:ph idx="4294967295" type="title"/>
          </p:nvPr>
        </p:nvSpPr>
        <p:spPr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Макрофагтар</a:t>
            </a:r>
            <a:endParaRPr/>
          </a:p>
        </p:txBody>
      </p:sp>
      <p:sp>
        <p:nvSpPr>
          <p:cNvPr id="436" name="Google Shape;436;p22"/>
          <p:cNvSpPr txBox="1"/>
          <p:nvPr/>
        </p:nvSpPr>
        <p:spPr>
          <a:xfrm>
            <a:off x="3200400" y="6324600"/>
            <a:ext cx="1754189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21_07" id="437" name="Google Shape;4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237" y="1298575"/>
            <a:ext cx="5924552" cy="440372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2"/>
          <p:cNvSpPr/>
          <p:nvPr/>
        </p:nvSpPr>
        <p:spPr>
          <a:xfrm>
            <a:off x="6154737" y="5097462"/>
            <a:ext cx="809627" cy="19208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15475"/>
                </a:lnTo>
                <a:lnTo>
                  <a:pt x="3625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2"/>
          <p:cNvSpPr/>
          <p:nvPr/>
        </p:nvSpPr>
        <p:spPr>
          <a:xfrm>
            <a:off x="3413125" y="3136900"/>
            <a:ext cx="3571875" cy="10112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0227"/>
                </a:lnTo>
                <a:lnTo>
                  <a:pt x="9176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2"/>
          <p:cNvSpPr/>
          <p:nvPr/>
        </p:nvSpPr>
        <p:spPr>
          <a:xfrm>
            <a:off x="5043487" y="2725736"/>
            <a:ext cx="1895477" cy="89693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10425" y="21600"/>
                </a:lnTo>
              </a:path>
            </a:pathLst>
          </a:custGeom>
          <a:noFill/>
          <a:ln cap="flat" cmpd="sng" w="174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2"/>
          <p:cNvSpPr/>
          <p:nvPr/>
        </p:nvSpPr>
        <p:spPr>
          <a:xfrm>
            <a:off x="5056187" y="2720975"/>
            <a:ext cx="1895477" cy="8969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10425" y="2160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2"/>
          <p:cNvSpPr/>
          <p:nvPr/>
        </p:nvSpPr>
        <p:spPr>
          <a:xfrm>
            <a:off x="3384550" y="3124200"/>
            <a:ext cx="3571875" cy="101282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0227"/>
                </a:lnTo>
                <a:lnTo>
                  <a:pt x="9176" y="2160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2"/>
          <p:cNvSpPr/>
          <p:nvPr/>
        </p:nvSpPr>
        <p:spPr>
          <a:xfrm>
            <a:off x="6148387" y="5086350"/>
            <a:ext cx="808039" cy="19208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15475"/>
                </a:lnTo>
                <a:lnTo>
                  <a:pt x="3625" y="2160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4" name="Google Shape;444;p22"/>
          <p:cNvCxnSpPr/>
          <p:nvPr/>
        </p:nvCxnSpPr>
        <p:spPr>
          <a:xfrm>
            <a:off x="5776911" y="5737225"/>
            <a:ext cx="1589" cy="128589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5" name="Google Shape;445;p22"/>
          <p:cNvCxnSpPr/>
          <p:nvPr/>
        </p:nvCxnSpPr>
        <p:spPr>
          <a:xfrm>
            <a:off x="6670675" y="5737225"/>
            <a:ext cx="1589" cy="128589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6" name="Google Shape;446;p22"/>
          <p:cNvCxnSpPr/>
          <p:nvPr/>
        </p:nvCxnSpPr>
        <p:spPr>
          <a:xfrm>
            <a:off x="5776912" y="5799137"/>
            <a:ext cx="893764" cy="159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7" name="Google Shape;447;p22"/>
          <p:cNvSpPr txBox="1"/>
          <p:nvPr/>
        </p:nvSpPr>
        <p:spPr>
          <a:xfrm>
            <a:off x="5954712" y="5843587"/>
            <a:ext cx="538324" cy="25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µm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2"/>
          <p:cNvSpPr txBox="1"/>
          <p:nvPr/>
        </p:nvSpPr>
        <p:spPr>
          <a:xfrm>
            <a:off x="7059611" y="2574925"/>
            <a:ext cx="1486323" cy="25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Macrophages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2"/>
          <p:cNvSpPr txBox="1"/>
          <p:nvPr/>
        </p:nvSpPr>
        <p:spPr>
          <a:xfrm>
            <a:off x="7059611" y="3941762"/>
            <a:ext cx="1384413" cy="25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Pseudopods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2"/>
          <p:cNvSpPr txBox="1"/>
          <p:nvPr/>
        </p:nvSpPr>
        <p:spPr>
          <a:xfrm>
            <a:off x="7042150" y="5080000"/>
            <a:ext cx="914934" cy="25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2"/>
          <p:cNvSpPr txBox="1"/>
          <p:nvPr/>
        </p:nvSpPr>
        <p:spPr>
          <a:xfrm>
            <a:off x="2286000" y="1066800"/>
            <a:ext cx="4668838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2"/>
          <p:cNvSpPr txBox="1"/>
          <p:nvPr/>
        </p:nvSpPr>
        <p:spPr>
          <a:xfrm>
            <a:off x="1830386" y="6065837"/>
            <a:ext cx="4668839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Peter Arnold, Inc.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3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458" name="Google Shape;458;p23"/>
          <p:cNvSpPr txBox="1"/>
          <p:nvPr>
            <p:ph idx="4294967295" type="title"/>
          </p:nvPr>
        </p:nvSpPr>
        <p:spPr>
          <a:xfrm>
            <a:off x="-2" y="0"/>
            <a:ext cx="9144004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Лимфа тіні</a:t>
            </a:r>
            <a:endParaRPr/>
          </a:p>
        </p:txBody>
      </p:sp>
      <p:sp>
        <p:nvSpPr>
          <p:cNvPr id="459" name="Google Shape;459;p23"/>
          <p:cNvSpPr txBox="1"/>
          <p:nvPr>
            <p:ph idx="4294967295" type="body"/>
          </p:nvPr>
        </p:nvSpPr>
        <p:spPr>
          <a:xfrm>
            <a:off x="609600" y="1066800"/>
            <a:ext cx="8305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-US" sz="2220">
                <a:solidFill>
                  <a:srgbClr val="000000"/>
                </a:solidFill>
              </a:rPr>
              <a:t>лимфа (лимфоидты) ұлпа - </a:t>
            </a:r>
            <a:r>
              <a:rPr lang="en-US" sz="2220">
                <a:solidFill>
                  <a:srgbClr val="000000"/>
                </a:solidFill>
              </a:rPr>
              <a:t>шырышты қабаттардың және әр түрлі мүшелердің дәнекер тіндеріндегі лимфоциттердің жиынтығы</a:t>
            </a:r>
            <a:endParaRPr sz="2220">
              <a:solidFill>
                <a:srgbClr val="000000"/>
              </a:solidFill>
            </a:endParaRPr>
          </a:p>
          <a:p>
            <a:pPr indent="-1905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22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-US" sz="2220">
                <a:solidFill>
                  <a:srgbClr val="000000"/>
                </a:solidFill>
              </a:rPr>
              <a:t>диффузды лимфа ұлпасы - </a:t>
            </a:r>
            <a:r>
              <a:rPr lang="en-US" sz="2220">
                <a:solidFill>
                  <a:srgbClr val="000000"/>
                </a:solidFill>
              </a:rPr>
              <a:t>қарапайым түрі</a:t>
            </a:r>
            <a:endParaRPr sz="222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0">
                <a:solidFill>
                  <a:srgbClr val="000000"/>
                </a:solidFill>
              </a:rPr>
              <a:t>лимфоциттер тығыз шоғырланған емес, шашыраңқы</a:t>
            </a:r>
            <a:endParaRPr sz="222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0">
                <a:solidFill>
                  <a:srgbClr val="000000"/>
                </a:solidFill>
              </a:rPr>
              <a:t>сырты ашық дене бөліктерінде кең таралған</a:t>
            </a:r>
            <a:endParaRPr sz="222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0">
                <a:solidFill>
                  <a:srgbClr val="000000"/>
                </a:solidFill>
              </a:rPr>
              <a:t>тыныс алу, ас қорыту, зәр шығару және репродуктивті жолдар</a:t>
            </a:r>
            <a:endParaRPr sz="222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0">
                <a:solidFill>
                  <a:srgbClr val="000000"/>
                </a:solidFill>
              </a:rPr>
              <a:t>шырышты қабықпен байланысқан лимфа ұлпасы (MALT)</a:t>
            </a:r>
            <a:endParaRPr/>
          </a:p>
          <a:p>
            <a:pPr indent="-1905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22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en-US" sz="2220">
                <a:solidFill>
                  <a:srgbClr val="000000"/>
                </a:solidFill>
              </a:rPr>
              <a:t>лимфа түйіндері (фолликулалар)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0">
                <a:solidFill>
                  <a:srgbClr val="000000"/>
                </a:solidFill>
              </a:rPr>
              <a:t>патогендерге жауап ретінде жиналатын лимфоциттер мен макрофагтардың тығыз массалары</a:t>
            </a:r>
            <a:endParaRPr sz="222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0">
                <a:solidFill>
                  <a:srgbClr val="000000"/>
                </a:solidFill>
              </a:rPr>
              <a:t>лимфа түйіндерінің, бадамша бездердің және қосымшаның тұрақты ерекшелігі</a:t>
            </a:r>
            <a:endParaRPr sz="222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0">
                <a:solidFill>
                  <a:srgbClr val="000000"/>
                </a:solidFill>
              </a:rPr>
              <a:t>Пейер патчтары - ішектің тығыз шоғыры, аш ішектің дистальды бөлігі</a:t>
            </a:r>
            <a:endParaRPr sz="222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4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465" name="Google Shape;465;p24"/>
          <p:cNvSpPr txBox="1"/>
          <p:nvPr>
            <p:ph idx="4294967295" type="title"/>
          </p:nvPr>
        </p:nvSpPr>
        <p:spPr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Лимфа түйіні</a:t>
            </a:r>
            <a:endParaRPr/>
          </a:p>
        </p:txBody>
      </p:sp>
      <p:sp>
        <p:nvSpPr>
          <p:cNvPr id="466" name="Google Shape;466;p24"/>
          <p:cNvSpPr txBox="1"/>
          <p:nvPr/>
        </p:nvSpPr>
        <p:spPr>
          <a:xfrm>
            <a:off x="3657600" y="6307137"/>
            <a:ext cx="1754189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4"/>
          <p:cNvSpPr txBox="1"/>
          <p:nvPr/>
        </p:nvSpPr>
        <p:spPr>
          <a:xfrm>
            <a:off x="2232025" y="1135062"/>
            <a:ext cx="4668838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21_08" id="468" name="Google Shape;46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1392237"/>
            <a:ext cx="6672264" cy="4403727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4"/>
          <p:cNvSpPr txBox="1"/>
          <p:nvPr/>
        </p:nvSpPr>
        <p:spPr>
          <a:xfrm>
            <a:off x="7113586" y="1898650"/>
            <a:ext cx="1664135" cy="25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Intestinal villus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0" name="Google Shape;470;p24"/>
          <p:cNvCxnSpPr/>
          <p:nvPr/>
        </p:nvCxnSpPr>
        <p:spPr>
          <a:xfrm flipH="1">
            <a:off x="4933948" y="2046287"/>
            <a:ext cx="2106615" cy="1589"/>
          </a:xfrm>
          <a:prstGeom prst="straightConnector1">
            <a:avLst/>
          </a:pr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1" name="Google Shape;471;p24"/>
          <p:cNvCxnSpPr/>
          <p:nvPr/>
        </p:nvCxnSpPr>
        <p:spPr>
          <a:xfrm flipH="1">
            <a:off x="4933948" y="2031999"/>
            <a:ext cx="2106615" cy="1589"/>
          </a:xfrm>
          <a:prstGeom prst="straightConnector1">
            <a:avLst/>
          </a:prstGeom>
          <a:noFill/>
          <a:ln cap="flat" cmpd="sng" w="23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2" name="Google Shape;472;p24"/>
          <p:cNvCxnSpPr/>
          <p:nvPr/>
        </p:nvCxnSpPr>
        <p:spPr>
          <a:xfrm flipH="1">
            <a:off x="3300412" y="3656012"/>
            <a:ext cx="3740152" cy="1589"/>
          </a:xfrm>
          <a:prstGeom prst="straightConnector1">
            <a:avLst/>
          </a:pr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3" name="Google Shape;473;p24"/>
          <p:cNvCxnSpPr/>
          <p:nvPr/>
        </p:nvCxnSpPr>
        <p:spPr>
          <a:xfrm flipH="1">
            <a:off x="3300412" y="3641724"/>
            <a:ext cx="3740152" cy="1589"/>
          </a:xfrm>
          <a:prstGeom prst="straightConnector1">
            <a:avLst/>
          </a:prstGeom>
          <a:noFill/>
          <a:ln cap="flat" cmpd="sng" w="23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4" name="Google Shape;474;p24"/>
          <p:cNvCxnSpPr/>
          <p:nvPr/>
        </p:nvCxnSpPr>
        <p:spPr>
          <a:xfrm flipH="1">
            <a:off x="3176586" y="2206624"/>
            <a:ext cx="238127" cy="1590"/>
          </a:xfrm>
          <a:prstGeom prst="straightConnector1">
            <a:avLst/>
          </a:pr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5" name="Google Shape;475;p24"/>
          <p:cNvCxnSpPr/>
          <p:nvPr/>
        </p:nvCxnSpPr>
        <p:spPr>
          <a:xfrm flipH="1" rot="10800000">
            <a:off x="3287712" y="2192336"/>
            <a:ext cx="1590" cy="2898778"/>
          </a:xfrm>
          <a:prstGeom prst="straightConnector1">
            <a:avLst/>
          </a:pr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6" name="Google Shape;476;p24"/>
          <p:cNvCxnSpPr/>
          <p:nvPr/>
        </p:nvCxnSpPr>
        <p:spPr>
          <a:xfrm flipH="1">
            <a:off x="3176586" y="2189161"/>
            <a:ext cx="238127" cy="1590"/>
          </a:xfrm>
          <a:prstGeom prst="straightConnector1">
            <a:avLst/>
          </a:prstGeom>
          <a:noFill/>
          <a:ln cap="flat" cmpd="sng" w="23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7" name="Google Shape;477;p24"/>
          <p:cNvCxnSpPr/>
          <p:nvPr/>
        </p:nvCxnSpPr>
        <p:spPr>
          <a:xfrm flipH="1">
            <a:off x="3176586" y="5105398"/>
            <a:ext cx="238127" cy="1590"/>
          </a:xfrm>
          <a:prstGeom prst="straightConnector1">
            <a:avLst/>
          </a:pr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8" name="Google Shape;478;p24"/>
          <p:cNvCxnSpPr/>
          <p:nvPr/>
        </p:nvCxnSpPr>
        <p:spPr>
          <a:xfrm flipH="1">
            <a:off x="3176586" y="5091112"/>
            <a:ext cx="238127" cy="1590"/>
          </a:xfrm>
          <a:prstGeom prst="straightConnector1">
            <a:avLst/>
          </a:prstGeom>
          <a:noFill/>
          <a:ln cap="flat" cmpd="sng" w="23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9" name="Google Shape;479;p24"/>
          <p:cNvCxnSpPr/>
          <p:nvPr/>
        </p:nvCxnSpPr>
        <p:spPr>
          <a:xfrm flipH="1" rot="10800000">
            <a:off x="3303587" y="2192336"/>
            <a:ext cx="1590" cy="2898778"/>
          </a:xfrm>
          <a:prstGeom prst="straightConnector1">
            <a:avLst/>
          </a:prstGeom>
          <a:noFill/>
          <a:ln cap="flat" cmpd="sng" w="238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0" name="Google Shape;480;p24"/>
          <p:cNvSpPr txBox="1"/>
          <p:nvPr/>
        </p:nvSpPr>
        <p:spPr>
          <a:xfrm>
            <a:off x="7112000" y="3482975"/>
            <a:ext cx="1210953" cy="5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Lymphatic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nodule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4"/>
          <p:cNvSpPr txBox="1"/>
          <p:nvPr/>
        </p:nvSpPr>
        <p:spPr>
          <a:xfrm>
            <a:off x="2232025" y="5895975"/>
            <a:ext cx="4668838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 Medical Stock Photo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5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487" name="Google Shape;487;p25"/>
          <p:cNvSpPr txBox="1"/>
          <p:nvPr>
            <p:ph idx="4294967295" type="title"/>
          </p:nvPr>
        </p:nvSpPr>
        <p:spPr>
          <a:xfrm>
            <a:off x="-2" y="2285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Лимфа мүшелері</a:t>
            </a:r>
            <a:endParaRPr/>
          </a:p>
        </p:txBody>
      </p:sp>
      <p:sp>
        <p:nvSpPr>
          <p:cNvPr id="488" name="Google Shape;488;p25"/>
          <p:cNvSpPr txBox="1"/>
          <p:nvPr>
            <p:ph idx="4294967295" type="body"/>
          </p:nvPr>
        </p:nvSpPr>
        <p:spPr>
          <a:xfrm>
            <a:off x="533400" y="1447800"/>
            <a:ext cx="84582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590">
                <a:solidFill>
                  <a:srgbClr val="000000"/>
                </a:solidFill>
              </a:rPr>
              <a:t>лимфа ағзаларында жақсы анықталған анатомиялық учаскелер бар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590">
                <a:solidFill>
                  <a:srgbClr val="000000"/>
                </a:solidFill>
              </a:rPr>
              <a:t>лимфа тінін көрші тіндерден бөлетін дәнекер тіндік капсулаға ие</a:t>
            </a:r>
            <a:endParaRPr sz="2590">
              <a:solidFill>
                <a:srgbClr val="000000"/>
              </a:solidFill>
            </a:endParaRPr>
          </a:p>
          <a:p>
            <a:pPr indent="-1651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59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90">
                <a:solidFill>
                  <a:srgbClr val="000000"/>
                </a:solidFill>
              </a:rPr>
              <a:t>орталық</a:t>
            </a:r>
            <a:r>
              <a:rPr b="1" lang="en-US" sz="2590">
                <a:solidFill>
                  <a:srgbClr val="000000"/>
                </a:solidFill>
              </a:rPr>
              <a:t> лимфа мүшелері</a:t>
            </a:r>
            <a:endParaRPr b="1"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590">
                <a:solidFill>
                  <a:srgbClr val="000000"/>
                </a:solidFill>
              </a:rPr>
              <a:t>қызыл сүйек кемігі мен тимус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590">
                <a:solidFill>
                  <a:srgbClr val="000000"/>
                </a:solidFill>
              </a:rPr>
              <a:t>Т және В жасушалары иммунокомпетентті болатын - антигендерді тануға және оларға жауап беруге қабілетті сайт</a:t>
            </a:r>
            <a:endParaRPr/>
          </a:p>
          <a:p>
            <a:pPr indent="-1651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59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90">
                <a:solidFill>
                  <a:srgbClr val="000000"/>
                </a:solidFill>
              </a:rPr>
              <a:t>шеткі</a:t>
            </a:r>
            <a:r>
              <a:rPr b="1" lang="en-US" sz="2590">
                <a:solidFill>
                  <a:srgbClr val="000000"/>
                </a:solidFill>
              </a:rPr>
              <a:t> лимфа мүшелері</a:t>
            </a:r>
            <a:endParaRPr b="1"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590">
                <a:solidFill>
                  <a:srgbClr val="000000"/>
                </a:solidFill>
              </a:rPr>
              <a:t>лимфа түйіндері, бадамша бездер және көкбауыр</a:t>
            </a:r>
            <a:endParaRPr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590">
                <a:solidFill>
                  <a:srgbClr val="000000"/>
                </a:solidFill>
              </a:rPr>
              <a:t>иммунокомпетентті жасушалар осы тіндерді толтырады</a:t>
            </a:r>
            <a:endParaRPr sz="222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 txBox="1"/>
          <p:nvPr>
            <p:ph idx="4294967295" type="title"/>
          </p:nvPr>
        </p:nvSpPr>
        <p:spPr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Қызыл сүйек кемігі</a:t>
            </a:r>
            <a:endParaRPr/>
          </a:p>
        </p:txBody>
      </p:sp>
      <p:sp>
        <p:nvSpPr>
          <p:cNvPr id="494" name="Google Shape;494;p26"/>
          <p:cNvSpPr txBox="1"/>
          <p:nvPr>
            <p:ph idx="4294967295" type="body"/>
          </p:nvPr>
        </p:nvSpPr>
        <p:spPr>
          <a:xfrm>
            <a:off x="533400" y="1219200"/>
            <a:ext cx="8305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</a:rPr>
              <a:t>қызыл сүйек кемігі гемопоэзге (қан түзуге) және иммунитетке қатысады</a:t>
            </a:r>
            <a:endParaRPr sz="3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</a:rPr>
              <a:t>жұмсақ, еркін ұйымдастырылған, қан тамырлары жоғары материал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</a:rPr>
              <a:t>сүйек тінінен сүйектің эндостеумымен бөлінеді</a:t>
            </a:r>
            <a:endParaRPr sz="3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</a:rPr>
              <a:t>қан жасушалары жетіле келе ретикулярлы және эндотелий жасушалары арқылы синусқа еніп, қан ағымында ағып кетеді</a:t>
            </a:r>
            <a:endParaRPr/>
          </a:p>
        </p:txBody>
      </p:sp>
      <p:sp>
        <p:nvSpPr>
          <p:cNvPr id="495" name="Google Shape;495;p26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9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7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501" name="Google Shape;501;p27"/>
          <p:cNvSpPr txBox="1"/>
          <p:nvPr>
            <p:ph idx="4294967295" type="title"/>
          </p:nvPr>
        </p:nvSpPr>
        <p:spPr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3959"/>
              <a:t>Қызыл сүйек кемігінің гистологиясы</a:t>
            </a:r>
            <a:endParaRPr sz="3240"/>
          </a:p>
        </p:txBody>
      </p:sp>
      <p:sp>
        <p:nvSpPr>
          <p:cNvPr id="502" name="Google Shape;502;p27"/>
          <p:cNvSpPr txBox="1"/>
          <p:nvPr/>
        </p:nvSpPr>
        <p:spPr>
          <a:xfrm>
            <a:off x="138111" y="5199062"/>
            <a:ext cx="1754190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21_09" id="503" name="Google Shape;50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1711" y="1152525"/>
            <a:ext cx="4694239" cy="5491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4" name="Google Shape;504;p27"/>
          <p:cNvCxnSpPr/>
          <p:nvPr/>
        </p:nvCxnSpPr>
        <p:spPr>
          <a:xfrm flipH="1">
            <a:off x="5287962" y="3614737"/>
            <a:ext cx="319090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5" name="Google Shape;505;p27"/>
          <p:cNvSpPr/>
          <p:nvPr/>
        </p:nvSpPr>
        <p:spPr>
          <a:xfrm>
            <a:off x="5084762" y="4567237"/>
            <a:ext cx="966789" cy="139702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2231" y="21600"/>
                </a:lnTo>
                <a:lnTo>
                  <a:pt x="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6" name="Google Shape;506;p27"/>
          <p:cNvCxnSpPr/>
          <p:nvPr/>
        </p:nvCxnSpPr>
        <p:spPr>
          <a:xfrm flipH="1" rot="10800000">
            <a:off x="5632449" y="4516436"/>
            <a:ext cx="130177" cy="190503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7" name="Google Shape;507;p27"/>
          <p:cNvCxnSpPr/>
          <p:nvPr/>
        </p:nvCxnSpPr>
        <p:spPr>
          <a:xfrm flipH="1" rot="10800000">
            <a:off x="5253037" y="5262562"/>
            <a:ext cx="1590" cy="258764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8" name="Google Shape;508;p27"/>
          <p:cNvCxnSpPr/>
          <p:nvPr/>
        </p:nvCxnSpPr>
        <p:spPr>
          <a:xfrm flipH="1" rot="10800000">
            <a:off x="2687636" y="4014786"/>
            <a:ext cx="1589" cy="47307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9" name="Google Shape;509;p27"/>
          <p:cNvSpPr/>
          <p:nvPr/>
        </p:nvSpPr>
        <p:spPr>
          <a:xfrm>
            <a:off x="3457575" y="4670425"/>
            <a:ext cx="285750" cy="2794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8049" y="21600"/>
                </a:lnTo>
                <a:lnTo>
                  <a:pt x="21600" y="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0" name="Google Shape;510;p27"/>
          <p:cNvCxnSpPr/>
          <p:nvPr/>
        </p:nvCxnSpPr>
        <p:spPr>
          <a:xfrm>
            <a:off x="3571874" y="4949825"/>
            <a:ext cx="207964" cy="366714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1" name="Google Shape;511;p27"/>
          <p:cNvSpPr/>
          <p:nvPr/>
        </p:nvSpPr>
        <p:spPr>
          <a:xfrm>
            <a:off x="3305175" y="5534025"/>
            <a:ext cx="647700" cy="8175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4221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2" name="Google Shape;512;p27"/>
          <p:cNvCxnSpPr/>
          <p:nvPr/>
        </p:nvCxnSpPr>
        <p:spPr>
          <a:xfrm>
            <a:off x="3430587" y="5534023"/>
            <a:ext cx="225427" cy="7937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3" name="Google Shape;513;p27"/>
          <p:cNvSpPr txBox="1"/>
          <p:nvPr/>
        </p:nvSpPr>
        <p:spPr>
          <a:xfrm>
            <a:off x="3744912" y="3968750"/>
            <a:ext cx="760810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Adipose 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7"/>
          <p:cNvSpPr txBox="1"/>
          <p:nvPr/>
        </p:nvSpPr>
        <p:spPr>
          <a:xfrm>
            <a:off x="4729162" y="5500687"/>
            <a:ext cx="930412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Megakaryocyte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7"/>
          <p:cNvSpPr txBox="1"/>
          <p:nvPr/>
        </p:nvSpPr>
        <p:spPr>
          <a:xfrm>
            <a:off x="5638800" y="3527425"/>
            <a:ext cx="549164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Capillary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7"/>
          <p:cNvSpPr txBox="1"/>
          <p:nvPr/>
        </p:nvSpPr>
        <p:spPr>
          <a:xfrm>
            <a:off x="5557837" y="2940050"/>
            <a:ext cx="548916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Sinusoid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7"/>
          <p:cNvSpPr txBox="1"/>
          <p:nvPr/>
        </p:nvSpPr>
        <p:spPr>
          <a:xfrm>
            <a:off x="4141787" y="5975350"/>
            <a:ext cx="548916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Sinusoid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7"/>
          <p:cNvSpPr txBox="1"/>
          <p:nvPr/>
        </p:nvSpPr>
        <p:spPr>
          <a:xfrm>
            <a:off x="3884612" y="4789487"/>
            <a:ext cx="548916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Sinusoid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7"/>
          <p:cNvSpPr txBox="1"/>
          <p:nvPr/>
        </p:nvSpPr>
        <p:spPr>
          <a:xfrm>
            <a:off x="2339975" y="5434012"/>
            <a:ext cx="873919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Reticular cells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7"/>
          <p:cNvSpPr txBox="1"/>
          <p:nvPr/>
        </p:nvSpPr>
        <p:spPr>
          <a:xfrm>
            <a:off x="2476500" y="4470400"/>
            <a:ext cx="386817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7"/>
          <p:cNvSpPr txBox="1"/>
          <p:nvPr/>
        </p:nvSpPr>
        <p:spPr>
          <a:xfrm>
            <a:off x="2339975" y="4849812"/>
            <a:ext cx="1014872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Endothelial cells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7"/>
          <p:cNvSpPr/>
          <p:nvPr/>
        </p:nvSpPr>
        <p:spPr>
          <a:xfrm>
            <a:off x="5070475" y="4552950"/>
            <a:ext cx="968375" cy="13652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2214" y="2160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3" name="Google Shape;523;p27"/>
          <p:cNvCxnSpPr/>
          <p:nvPr/>
        </p:nvCxnSpPr>
        <p:spPr>
          <a:xfrm flipH="1" rot="10800000">
            <a:off x="5618161" y="4498973"/>
            <a:ext cx="128589" cy="19050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4" name="Google Shape;524;p27"/>
          <p:cNvCxnSpPr/>
          <p:nvPr/>
        </p:nvCxnSpPr>
        <p:spPr>
          <a:xfrm flipH="1" rot="10800000">
            <a:off x="5238749" y="5248273"/>
            <a:ext cx="1589" cy="255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5" name="Google Shape;525;p27"/>
          <p:cNvCxnSpPr/>
          <p:nvPr/>
        </p:nvCxnSpPr>
        <p:spPr>
          <a:xfrm flipH="1">
            <a:off x="5278437" y="3605211"/>
            <a:ext cx="317502" cy="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6" name="Google Shape;526;p27"/>
          <p:cNvCxnSpPr/>
          <p:nvPr/>
        </p:nvCxnSpPr>
        <p:spPr>
          <a:xfrm flipH="1" rot="10800000">
            <a:off x="2674936" y="3997325"/>
            <a:ext cx="3" cy="47625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7" name="Google Shape;527;p27"/>
          <p:cNvSpPr/>
          <p:nvPr/>
        </p:nvSpPr>
        <p:spPr>
          <a:xfrm>
            <a:off x="3443287" y="4652962"/>
            <a:ext cx="296864" cy="27940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8444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27"/>
          <p:cNvCxnSpPr/>
          <p:nvPr/>
        </p:nvCxnSpPr>
        <p:spPr>
          <a:xfrm>
            <a:off x="3559175" y="4932362"/>
            <a:ext cx="206376" cy="36671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9" name="Google Shape;529;p27"/>
          <p:cNvSpPr/>
          <p:nvPr/>
        </p:nvSpPr>
        <p:spPr>
          <a:xfrm>
            <a:off x="3292475" y="5516562"/>
            <a:ext cx="638175" cy="8175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3882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0" name="Google Shape;530;p27"/>
          <p:cNvCxnSpPr/>
          <p:nvPr/>
        </p:nvCxnSpPr>
        <p:spPr>
          <a:xfrm>
            <a:off x="3417887" y="5516562"/>
            <a:ext cx="225427" cy="79376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1" name="Google Shape;531;p27"/>
          <p:cNvSpPr txBox="1"/>
          <p:nvPr/>
        </p:nvSpPr>
        <p:spPr>
          <a:xfrm>
            <a:off x="2339975" y="6005512"/>
            <a:ext cx="767507" cy="4149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longitudinal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7"/>
          <p:cNvSpPr txBox="1"/>
          <p:nvPr/>
        </p:nvSpPr>
        <p:spPr>
          <a:xfrm>
            <a:off x="6100762" y="4611687"/>
            <a:ext cx="831441" cy="554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Platelets 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7"/>
          <p:cNvSpPr txBox="1"/>
          <p:nvPr/>
        </p:nvSpPr>
        <p:spPr>
          <a:xfrm>
            <a:off x="2232025" y="963612"/>
            <a:ext cx="4668838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/>
          <p:nvPr>
            <p:ph type="title"/>
          </p:nvPr>
        </p:nvSpPr>
        <p:spPr>
          <a:xfrm>
            <a:off x="311698" y="273570"/>
            <a:ext cx="8520604" cy="572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eorgia"/>
              <a:buNone/>
            </a:pPr>
            <a:r>
              <a:rPr lang="en-US" sz="3240"/>
              <a:t>ОҚУ НӘТИЖЕСІ </a:t>
            </a:r>
            <a:endParaRPr sz="3240"/>
          </a:p>
        </p:txBody>
      </p:sp>
      <p:sp>
        <p:nvSpPr>
          <p:cNvPr id="39" name="Google Shape;39;p3"/>
          <p:cNvSpPr txBox="1"/>
          <p:nvPr>
            <p:ph idx="1" type="body"/>
          </p:nvPr>
        </p:nvSpPr>
        <p:spPr>
          <a:xfrm>
            <a:off x="311698" y="1073096"/>
            <a:ext cx="8520604" cy="43870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None/>
            </a:pPr>
            <a:r>
              <a:rPr b="1" lang="en-US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Сабақ соңында сіз білетін боласыз :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None/>
            </a:pPr>
            <a:r>
              <a:t/>
            </a:r>
            <a:endParaRPr b="1"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●"/>
            </a:pPr>
            <a:r>
              <a:rPr b="1" lang="en-US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лимфа жүйесінің қызметтерін атап ;</a:t>
            </a:r>
            <a:endParaRPr b="1"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●"/>
            </a:pPr>
            <a:r>
              <a:rPr b="1" lang="en-US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лимфаның қалай түзіліп, қанға қайта оралатынын түсіндіріп бере алатын ;</a:t>
            </a:r>
            <a:endParaRPr b="1"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●"/>
            </a:pPr>
            <a:r>
              <a:rPr b="1" lang="en-US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лимфа жүйесінің негізгі жасушаларын атап және олардың қызметтерін атап;</a:t>
            </a:r>
            <a:endParaRPr b="1"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●"/>
            </a:pPr>
            <a:r>
              <a:rPr b="1" lang="en-US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лимфа тіндерінің түрлерін атап және сипаттауды; </a:t>
            </a:r>
            <a:endParaRPr b="1"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●"/>
            </a:pPr>
            <a:r>
              <a:rPr b="1" lang="en-US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қызыл сүйек кемігінің, тимустың, лимфа түйіндерінің, бадамша бездердің және көкбауырдың құрылысы мен қызметін сипаттауды</a:t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3667581" y="5686957"/>
            <a:ext cx="4765292" cy="570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4F4F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2" name="Google Shape;42;p3"/>
          <p:cNvGrpSpPr/>
          <p:nvPr/>
        </p:nvGrpSpPr>
        <p:grpSpPr>
          <a:xfrm>
            <a:off x="-74260" y="6205463"/>
            <a:ext cx="12248972" cy="755702"/>
            <a:chOff x="-1" y="-1"/>
            <a:chExt cx="12248970" cy="755701"/>
          </a:xfrm>
        </p:grpSpPr>
        <p:sp>
          <p:nvSpPr>
            <p:cNvPr id="43" name="Google Shape;43;p3"/>
            <p:cNvSpPr/>
            <p:nvPr/>
          </p:nvSpPr>
          <p:spPr>
            <a:xfrm>
              <a:off x="2797115" y="18571"/>
              <a:ext cx="9451854" cy="684195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8514" y="16860"/>
              <a:ext cx="2922819" cy="73884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descr="image1.png" id="45" name="Google Shape;45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" y="-1"/>
              <a:ext cx="704327" cy="613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 txBox="1"/>
            <p:nvPr/>
          </p:nvSpPr>
          <p:spPr>
            <a:xfrm>
              <a:off x="680790" y="153864"/>
              <a:ext cx="2254325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8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539" name="Google Shape;539;p28"/>
          <p:cNvSpPr txBox="1"/>
          <p:nvPr>
            <p:ph idx="4294967295" type="title"/>
          </p:nvPr>
        </p:nvSpPr>
        <p:spPr>
          <a:xfrm>
            <a:off x="-2" y="0"/>
            <a:ext cx="9144004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Тимус</a:t>
            </a:r>
            <a:endParaRPr/>
          </a:p>
        </p:txBody>
      </p:sp>
      <p:sp>
        <p:nvSpPr>
          <p:cNvPr id="540" name="Google Shape;540;p28"/>
          <p:cNvSpPr txBox="1"/>
          <p:nvPr>
            <p:ph idx="4294967295" type="body"/>
          </p:nvPr>
        </p:nvSpPr>
        <p:spPr>
          <a:xfrm>
            <a:off x="304800" y="914400"/>
            <a:ext cx="8610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тимус - эндокриндік, лимфа және иммундық жүйенің мүшесі</a:t>
            </a:r>
            <a:endParaRPr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лимфоциттердің дамитын орны</a:t>
            </a:r>
            <a:endParaRPr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олардың қызметін реттейтін гормондар бөледі</a:t>
            </a:r>
            <a:endParaRPr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төстің және қолқа доғасының арасында жоғарғы медиастинада орналасқан орган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жасына байланысты дегенерация немесе инволюция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талшықты капсула безді бірнеше лобқа бөлетін трабекулаларды (септа) бөледі</a:t>
            </a:r>
            <a:endParaRPr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лобтарда Т лимфоциттері қоныстанған кортекс пен медулла бар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ретикулярлы эпителий жасушалары кортексті медулладан бітеп, қан-тимус барьерін түзеді</a:t>
            </a:r>
            <a:endParaRPr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590">
                <a:solidFill>
                  <a:srgbClr val="000000"/>
                </a:solidFill>
              </a:rPr>
              <a:t>тимозин, тимопоэтин, тимулин, интерлейкиндер және интерферон молекулаларын шығарады</a:t>
            </a:r>
            <a:endParaRPr sz="222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9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546" name="Google Shape;546;p29"/>
          <p:cNvSpPr txBox="1"/>
          <p:nvPr>
            <p:ph idx="4294967295" type="title"/>
          </p:nvPr>
        </p:nvSpPr>
        <p:spPr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Тимустың анатомиясы</a:t>
            </a:r>
            <a:endParaRPr/>
          </a:p>
        </p:txBody>
      </p:sp>
      <p:sp>
        <p:nvSpPr>
          <p:cNvPr id="547" name="Google Shape;547;p29"/>
          <p:cNvSpPr txBox="1"/>
          <p:nvPr/>
        </p:nvSpPr>
        <p:spPr>
          <a:xfrm>
            <a:off x="3484562" y="5867400"/>
            <a:ext cx="2362202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21.10a,c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21_10a" id="548" name="Google Shape;548;p29"/>
          <p:cNvPicPr preferRelativeResize="0"/>
          <p:nvPr/>
        </p:nvPicPr>
        <p:blipFill rotWithShape="1">
          <a:blip r:embed="rId3">
            <a:alphaModFix/>
          </a:blip>
          <a:srcRect b="0" l="8731" r="0" t="0"/>
          <a:stretch/>
        </p:blipFill>
        <p:spPr>
          <a:xfrm>
            <a:off x="242886" y="1868486"/>
            <a:ext cx="3438528" cy="3313114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29"/>
          <p:cNvSpPr txBox="1"/>
          <p:nvPr/>
        </p:nvSpPr>
        <p:spPr>
          <a:xfrm>
            <a:off x="376236" y="4883150"/>
            <a:ext cx="167917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9"/>
          <p:cNvSpPr txBox="1"/>
          <p:nvPr/>
        </p:nvSpPr>
        <p:spPr>
          <a:xfrm>
            <a:off x="290511" y="2149475"/>
            <a:ext cx="633501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lobe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9"/>
          <p:cNvSpPr txBox="1"/>
          <p:nvPr/>
        </p:nvSpPr>
        <p:spPr>
          <a:xfrm>
            <a:off x="2271711" y="2525711"/>
            <a:ext cx="541847" cy="1355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 lobe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9"/>
          <p:cNvSpPr txBox="1"/>
          <p:nvPr/>
        </p:nvSpPr>
        <p:spPr>
          <a:xfrm>
            <a:off x="2938461" y="3783012"/>
            <a:ext cx="428924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Lobule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3" name="Google Shape;553;p29"/>
          <p:cNvCxnSpPr/>
          <p:nvPr/>
        </p:nvCxnSpPr>
        <p:spPr>
          <a:xfrm flipH="1">
            <a:off x="985837" y="2228849"/>
            <a:ext cx="265114" cy="158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4" name="Google Shape;554;p29"/>
          <p:cNvCxnSpPr/>
          <p:nvPr/>
        </p:nvCxnSpPr>
        <p:spPr>
          <a:xfrm>
            <a:off x="1863725" y="2601912"/>
            <a:ext cx="366714" cy="1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5" name="Google Shape;555;p29"/>
          <p:cNvCxnSpPr/>
          <p:nvPr/>
        </p:nvCxnSpPr>
        <p:spPr>
          <a:xfrm rot="10800000">
            <a:off x="2078036" y="2974975"/>
            <a:ext cx="596902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6" name="Google Shape;556;p29"/>
          <p:cNvCxnSpPr/>
          <p:nvPr/>
        </p:nvCxnSpPr>
        <p:spPr>
          <a:xfrm flipH="1">
            <a:off x="977900" y="2227261"/>
            <a:ext cx="268289" cy="1589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7" name="Google Shape;557;p29"/>
          <p:cNvCxnSpPr/>
          <p:nvPr/>
        </p:nvCxnSpPr>
        <p:spPr>
          <a:xfrm>
            <a:off x="1857374" y="2600324"/>
            <a:ext cx="363540" cy="1589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8" name="Google Shape;558;p29"/>
          <p:cNvCxnSpPr/>
          <p:nvPr/>
        </p:nvCxnSpPr>
        <p:spPr>
          <a:xfrm rot="10800000">
            <a:off x="2074861" y="2974975"/>
            <a:ext cx="600077" cy="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9" name="Google Shape;559;p29"/>
          <p:cNvCxnSpPr/>
          <p:nvPr/>
        </p:nvCxnSpPr>
        <p:spPr>
          <a:xfrm flipH="1">
            <a:off x="2281236" y="3859212"/>
            <a:ext cx="612777" cy="159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0" name="Google Shape;560;p29"/>
          <p:cNvSpPr/>
          <p:nvPr/>
        </p:nvSpPr>
        <p:spPr>
          <a:xfrm>
            <a:off x="2155825" y="3632200"/>
            <a:ext cx="125413" cy="4476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9"/>
          <p:cNvSpPr/>
          <p:nvPr/>
        </p:nvSpPr>
        <p:spPr>
          <a:xfrm>
            <a:off x="2147886" y="3630612"/>
            <a:ext cx="131764" cy="447677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2" name="Google Shape;562;p29"/>
          <p:cNvCxnSpPr/>
          <p:nvPr/>
        </p:nvCxnSpPr>
        <p:spPr>
          <a:xfrm flipH="1">
            <a:off x="2279650" y="3859212"/>
            <a:ext cx="614364" cy="1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3" name="Google Shape;563;p29"/>
          <p:cNvSpPr txBox="1"/>
          <p:nvPr/>
        </p:nvSpPr>
        <p:spPr>
          <a:xfrm>
            <a:off x="2719386" y="2900361"/>
            <a:ext cx="605657" cy="1355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Trabecula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21_10c" id="564" name="Google Shape;56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0512" y="2189161"/>
            <a:ext cx="4625977" cy="29162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5" name="Google Shape;565;p29"/>
          <p:cNvCxnSpPr/>
          <p:nvPr/>
        </p:nvCxnSpPr>
        <p:spPr>
          <a:xfrm flipH="1">
            <a:off x="7008811" y="3668712"/>
            <a:ext cx="1001714" cy="159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6" name="Google Shape;566;p29"/>
          <p:cNvSpPr txBox="1"/>
          <p:nvPr/>
        </p:nvSpPr>
        <p:spPr>
          <a:xfrm>
            <a:off x="4106862" y="4781550"/>
            <a:ext cx="13687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9"/>
          <p:cNvSpPr txBox="1"/>
          <p:nvPr/>
        </p:nvSpPr>
        <p:spPr>
          <a:xfrm>
            <a:off x="3938587" y="3824287"/>
            <a:ext cx="65072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Dendritic 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8" name="Google Shape;568;p29"/>
          <p:cNvCxnSpPr/>
          <p:nvPr/>
        </p:nvCxnSpPr>
        <p:spPr>
          <a:xfrm flipH="1">
            <a:off x="7743825" y="3979862"/>
            <a:ext cx="266702" cy="159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9" name="Google Shape;569;p29"/>
          <p:cNvSpPr txBox="1"/>
          <p:nvPr/>
        </p:nvSpPr>
        <p:spPr>
          <a:xfrm>
            <a:off x="8039100" y="3924300"/>
            <a:ext cx="407938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Capsule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0" name="Google Shape;570;p29"/>
          <p:cNvCxnSpPr/>
          <p:nvPr/>
        </p:nvCxnSpPr>
        <p:spPr>
          <a:xfrm flipH="1">
            <a:off x="6946900" y="4510086"/>
            <a:ext cx="1063625" cy="3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1" name="Google Shape;571;p29"/>
          <p:cNvCxnSpPr/>
          <p:nvPr/>
        </p:nvCxnSpPr>
        <p:spPr>
          <a:xfrm flipH="1">
            <a:off x="7526336" y="4238625"/>
            <a:ext cx="484189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2" name="Google Shape;572;p29"/>
          <p:cNvSpPr txBox="1"/>
          <p:nvPr/>
        </p:nvSpPr>
        <p:spPr>
          <a:xfrm>
            <a:off x="8039100" y="4181475"/>
            <a:ext cx="532011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Epithelium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9"/>
          <p:cNvSpPr txBox="1"/>
          <p:nvPr/>
        </p:nvSpPr>
        <p:spPr>
          <a:xfrm>
            <a:off x="6532561" y="4703762"/>
            <a:ext cx="33451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Cortex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9"/>
          <p:cNvSpPr txBox="1"/>
          <p:nvPr/>
        </p:nvSpPr>
        <p:spPr>
          <a:xfrm>
            <a:off x="6102350" y="4703762"/>
            <a:ext cx="39092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Medulla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9"/>
          <p:cNvSpPr txBox="1"/>
          <p:nvPr/>
        </p:nvSpPr>
        <p:spPr>
          <a:xfrm>
            <a:off x="3938587" y="3451225"/>
            <a:ext cx="876598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Thymic corpuscle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6" name="Google Shape;576;p29"/>
          <p:cNvCxnSpPr/>
          <p:nvPr/>
        </p:nvCxnSpPr>
        <p:spPr>
          <a:xfrm flipH="1">
            <a:off x="7818436" y="2792411"/>
            <a:ext cx="192090" cy="159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7" name="Google Shape;577;p29"/>
          <p:cNvCxnSpPr/>
          <p:nvPr/>
        </p:nvCxnSpPr>
        <p:spPr>
          <a:xfrm flipH="1">
            <a:off x="6927850" y="2792411"/>
            <a:ext cx="896939" cy="4765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8" name="Google Shape;578;p29"/>
          <p:cNvCxnSpPr/>
          <p:nvPr/>
        </p:nvCxnSpPr>
        <p:spPr>
          <a:xfrm flipH="1">
            <a:off x="7142162" y="2792411"/>
            <a:ext cx="682627" cy="234953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9" name="Google Shape;579;p29"/>
          <p:cNvCxnSpPr/>
          <p:nvPr/>
        </p:nvCxnSpPr>
        <p:spPr>
          <a:xfrm flipH="1">
            <a:off x="7834311" y="3205162"/>
            <a:ext cx="176214" cy="1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0" name="Google Shape;580;p29"/>
          <p:cNvCxnSpPr/>
          <p:nvPr/>
        </p:nvCxnSpPr>
        <p:spPr>
          <a:xfrm flipH="1">
            <a:off x="6985000" y="3205161"/>
            <a:ext cx="855664" cy="4764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1" name="Google Shape;581;p29"/>
          <p:cNvCxnSpPr/>
          <p:nvPr/>
        </p:nvCxnSpPr>
        <p:spPr>
          <a:xfrm flipH="1">
            <a:off x="7286624" y="3205162"/>
            <a:ext cx="554039" cy="136526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2" name="Google Shape;582;p29"/>
          <p:cNvSpPr txBox="1"/>
          <p:nvPr/>
        </p:nvSpPr>
        <p:spPr>
          <a:xfrm>
            <a:off x="8039100" y="3617912"/>
            <a:ext cx="61113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Macrophage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3" name="Google Shape;583;p29"/>
          <p:cNvCxnSpPr/>
          <p:nvPr/>
        </p:nvCxnSpPr>
        <p:spPr>
          <a:xfrm>
            <a:off x="4848225" y="4156075"/>
            <a:ext cx="385764" cy="0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4" name="Google Shape;584;p29"/>
          <p:cNvCxnSpPr/>
          <p:nvPr/>
        </p:nvCxnSpPr>
        <p:spPr>
          <a:xfrm>
            <a:off x="4646612" y="3881437"/>
            <a:ext cx="1590677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5" name="Google Shape;585;p29"/>
          <p:cNvCxnSpPr/>
          <p:nvPr/>
        </p:nvCxnSpPr>
        <p:spPr>
          <a:xfrm>
            <a:off x="4824412" y="3513136"/>
            <a:ext cx="687389" cy="3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6" name="Google Shape;586;p29"/>
          <p:cNvCxnSpPr/>
          <p:nvPr/>
        </p:nvCxnSpPr>
        <p:spPr>
          <a:xfrm>
            <a:off x="4979987" y="4157661"/>
            <a:ext cx="485777" cy="282578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7" name="Google Shape;587;p29"/>
          <p:cNvCxnSpPr/>
          <p:nvPr/>
        </p:nvCxnSpPr>
        <p:spPr>
          <a:xfrm flipH="1">
            <a:off x="7004050" y="3665536"/>
            <a:ext cx="1001713" cy="3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8" name="Google Shape;588;p29"/>
          <p:cNvCxnSpPr/>
          <p:nvPr/>
        </p:nvCxnSpPr>
        <p:spPr>
          <a:xfrm rot="10800000">
            <a:off x="7739061" y="3975100"/>
            <a:ext cx="266702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9" name="Google Shape;589;p29"/>
          <p:cNvCxnSpPr/>
          <p:nvPr/>
        </p:nvCxnSpPr>
        <p:spPr>
          <a:xfrm flipH="1">
            <a:off x="6940549" y="4503737"/>
            <a:ext cx="1065214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0" name="Google Shape;590;p29"/>
          <p:cNvCxnSpPr/>
          <p:nvPr/>
        </p:nvCxnSpPr>
        <p:spPr>
          <a:xfrm flipH="1">
            <a:off x="7521573" y="4233862"/>
            <a:ext cx="484190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1" name="Google Shape;591;p29"/>
          <p:cNvCxnSpPr/>
          <p:nvPr/>
        </p:nvCxnSpPr>
        <p:spPr>
          <a:xfrm flipH="1">
            <a:off x="7813675" y="2787649"/>
            <a:ext cx="192089" cy="159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2" name="Google Shape;592;p29"/>
          <p:cNvCxnSpPr/>
          <p:nvPr/>
        </p:nvCxnSpPr>
        <p:spPr>
          <a:xfrm flipH="1">
            <a:off x="6923087" y="2787649"/>
            <a:ext cx="896939" cy="4765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3" name="Google Shape;593;p29"/>
          <p:cNvCxnSpPr/>
          <p:nvPr/>
        </p:nvCxnSpPr>
        <p:spPr>
          <a:xfrm flipH="1">
            <a:off x="7135811" y="2787648"/>
            <a:ext cx="684214" cy="23177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4" name="Google Shape;594;p29"/>
          <p:cNvCxnSpPr/>
          <p:nvPr/>
        </p:nvCxnSpPr>
        <p:spPr>
          <a:xfrm flipH="1">
            <a:off x="7829550" y="3198812"/>
            <a:ext cx="176213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5" name="Google Shape;595;p29"/>
          <p:cNvCxnSpPr/>
          <p:nvPr/>
        </p:nvCxnSpPr>
        <p:spPr>
          <a:xfrm flipH="1">
            <a:off x="6980236" y="3198812"/>
            <a:ext cx="857252" cy="635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6" name="Google Shape;596;p29"/>
          <p:cNvCxnSpPr/>
          <p:nvPr/>
        </p:nvCxnSpPr>
        <p:spPr>
          <a:xfrm flipH="1">
            <a:off x="7281861" y="3198811"/>
            <a:ext cx="555627" cy="13652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7" name="Google Shape;597;p29"/>
          <p:cNvCxnSpPr/>
          <p:nvPr/>
        </p:nvCxnSpPr>
        <p:spPr>
          <a:xfrm>
            <a:off x="4851400" y="4149725"/>
            <a:ext cx="377827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8" name="Google Shape;598;p29"/>
          <p:cNvCxnSpPr/>
          <p:nvPr/>
        </p:nvCxnSpPr>
        <p:spPr>
          <a:xfrm>
            <a:off x="4646612" y="3878262"/>
            <a:ext cx="1587502" cy="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9" name="Google Shape;599;p29"/>
          <p:cNvCxnSpPr/>
          <p:nvPr/>
        </p:nvCxnSpPr>
        <p:spPr>
          <a:xfrm>
            <a:off x="4818062" y="3506787"/>
            <a:ext cx="688977" cy="159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0" name="Google Shape;600;p29"/>
          <p:cNvCxnSpPr/>
          <p:nvPr/>
        </p:nvCxnSpPr>
        <p:spPr>
          <a:xfrm>
            <a:off x="4975224" y="4152899"/>
            <a:ext cx="485776" cy="282577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1" name="Google Shape;601;p29"/>
          <p:cNvSpPr txBox="1"/>
          <p:nvPr/>
        </p:nvSpPr>
        <p:spPr>
          <a:xfrm>
            <a:off x="8039100" y="2744786"/>
            <a:ext cx="944315" cy="225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Reticular epithelial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of cortex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9"/>
          <p:cNvSpPr txBox="1"/>
          <p:nvPr/>
        </p:nvSpPr>
        <p:spPr>
          <a:xfrm>
            <a:off x="8039100" y="3149600"/>
            <a:ext cx="752327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lymphocytes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(thymocytes)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9"/>
          <p:cNvSpPr txBox="1"/>
          <p:nvPr/>
        </p:nvSpPr>
        <p:spPr>
          <a:xfrm>
            <a:off x="8039100" y="4452937"/>
            <a:ext cx="48706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Trabecula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9"/>
          <p:cNvSpPr txBox="1"/>
          <p:nvPr/>
        </p:nvSpPr>
        <p:spPr>
          <a:xfrm>
            <a:off x="3938587" y="4095750"/>
            <a:ext cx="944315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Reticular epithelial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of medulla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9"/>
          <p:cNvSpPr txBox="1"/>
          <p:nvPr/>
        </p:nvSpPr>
        <p:spPr>
          <a:xfrm>
            <a:off x="2205036" y="1690686"/>
            <a:ext cx="4668839" cy="202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0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611" name="Google Shape;611;p30"/>
          <p:cNvSpPr txBox="1"/>
          <p:nvPr>
            <p:ph idx="4294967295" type="title"/>
          </p:nvPr>
        </p:nvSpPr>
        <p:spPr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Тимустың гистологиясы</a:t>
            </a:r>
            <a:endParaRPr/>
          </a:p>
        </p:txBody>
      </p:sp>
      <p:sp>
        <p:nvSpPr>
          <p:cNvPr id="612" name="Google Shape;612;p30"/>
          <p:cNvSpPr txBox="1"/>
          <p:nvPr/>
        </p:nvSpPr>
        <p:spPr>
          <a:xfrm>
            <a:off x="2957511" y="6329362"/>
            <a:ext cx="2362202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21.10b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21_10b" id="613" name="Google Shape;61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936" y="1306512"/>
            <a:ext cx="4710114" cy="4681538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30"/>
          <p:cNvSpPr txBox="1"/>
          <p:nvPr/>
        </p:nvSpPr>
        <p:spPr>
          <a:xfrm>
            <a:off x="1190625" y="3394075"/>
            <a:ext cx="595412" cy="19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Lobule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0"/>
          <p:cNvSpPr txBox="1"/>
          <p:nvPr/>
        </p:nvSpPr>
        <p:spPr>
          <a:xfrm>
            <a:off x="6950075" y="2757486"/>
            <a:ext cx="57587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Cortex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30"/>
          <p:cNvSpPr txBox="1"/>
          <p:nvPr/>
        </p:nvSpPr>
        <p:spPr>
          <a:xfrm>
            <a:off x="6950075" y="3316287"/>
            <a:ext cx="674589" cy="19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Medulla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0"/>
          <p:cNvSpPr txBox="1"/>
          <p:nvPr/>
        </p:nvSpPr>
        <p:spPr>
          <a:xfrm>
            <a:off x="1616075" y="4860925"/>
            <a:ext cx="239725" cy="19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8" name="Google Shape;618;p30"/>
          <p:cNvCxnSpPr/>
          <p:nvPr/>
        </p:nvCxnSpPr>
        <p:spPr>
          <a:xfrm>
            <a:off x="1778000" y="2311399"/>
            <a:ext cx="1538289" cy="158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9" name="Google Shape;619;p30"/>
          <p:cNvCxnSpPr/>
          <p:nvPr/>
        </p:nvCxnSpPr>
        <p:spPr>
          <a:xfrm flipH="1">
            <a:off x="6018212" y="3452812"/>
            <a:ext cx="876301" cy="158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0" name="Google Shape;620;p30"/>
          <p:cNvCxnSpPr/>
          <p:nvPr/>
        </p:nvCxnSpPr>
        <p:spPr>
          <a:xfrm flipH="1">
            <a:off x="1851024" y="3503612"/>
            <a:ext cx="660402" cy="158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1" name="Google Shape;621;p30"/>
          <p:cNvCxnSpPr/>
          <p:nvPr/>
        </p:nvCxnSpPr>
        <p:spPr>
          <a:xfrm flipH="1">
            <a:off x="6405562" y="2894011"/>
            <a:ext cx="488952" cy="158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2" name="Google Shape;622;p30"/>
          <p:cNvCxnSpPr/>
          <p:nvPr/>
        </p:nvCxnSpPr>
        <p:spPr>
          <a:xfrm flipH="1">
            <a:off x="6142037" y="2662236"/>
            <a:ext cx="752477" cy="159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3" name="Google Shape;623;p30"/>
          <p:cNvSpPr/>
          <p:nvPr/>
        </p:nvSpPr>
        <p:spPr>
          <a:xfrm>
            <a:off x="2511425" y="2908300"/>
            <a:ext cx="180975" cy="1192213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Google Shape;624;p30"/>
          <p:cNvCxnSpPr/>
          <p:nvPr/>
        </p:nvCxnSpPr>
        <p:spPr>
          <a:xfrm>
            <a:off x="1768475" y="2303462"/>
            <a:ext cx="1538288" cy="1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5" name="Google Shape;625;p30"/>
          <p:cNvCxnSpPr/>
          <p:nvPr/>
        </p:nvCxnSpPr>
        <p:spPr>
          <a:xfrm flipH="1">
            <a:off x="6003923" y="3438525"/>
            <a:ext cx="882652" cy="1589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6" name="Google Shape;626;p30"/>
          <p:cNvCxnSpPr/>
          <p:nvPr/>
        </p:nvCxnSpPr>
        <p:spPr>
          <a:xfrm flipH="1">
            <a:off x="1838324" y="3494087"/>
            <a:ext cx="665165" cy="159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7" name="Google Shape;627;p30"/>
          <p:cNvCxnSpPr/>
          <p:nvPr/>
        </p:nvCxnSpPr>
        <p:spPr>
          <a:xfrm flipH="1">
            <a:off x="6392862" y="2884486"/>
            <a:ext cx="493715" cy="159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8" name="Google Shape;628;p30"/>
          <p:cNvCxnSpPr/>
          <p:nvPr/>
        </p:nvCxnSpPr>
        <p:spPr>
          <a:xfrm flipH="1">
            <a:off x="6134100" y="2654299"/>
            <a:ext cx="752477" cy="159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9" name="Google Shape;629;p30"/>
          <p:cNvSpPr/>
          <p:nvPr/>
        </p:nvSpPr>
        <p:spPr>
          <a:xfrm>
            <a:off x="2503486" y="2894011"/>
            <a:ext cx="179389" cy="1196977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0"/>
          <p:cNvSpPr txBox="1"/>
          <p:nvPr/>
        </p:nvSpPr>
        <p:spPr>
          <a:xfrm>
            <a:off x="914400" y="2198686"/>
            <a:ext cx="842839" cy="197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Trabecula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0"/>
          <p:cNvSpPr txBox="1"/>
          <p:nvPr/>
        </p:nvSpPr>
        <p:spPr>
          <a:xfrm>
            <a:off x="6950075" y="2528886"/>
            <a:ext cx="842839" cy="197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Trabecula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0"/>
          <p:cNvSpPr txBox="1"/>
          <p:nvPr/>
        </p:nvSpPr>
        <p:spPr>
          <a:xfrm>
            <a:off x="2301875" y="1054100"/>
            <a:ext cx="4668838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0"/>
          <p:cNvSpPr txBox="1"/>
          <p:nvPr/>
        </p:nvSpPr>
        <p:spPr>
          <a:xfrm>
            <a:off x="2249486" y="5999162"/>
            <a:ext cx="4668839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The McGraw-Hill Companies/Rebecca Gray, photographer/Don Kincaid, dissections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1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639" name="Google Shape;639;p31"/>
          <p:cNvSpPr txBox="1"/>
          <p:nvPr>
            <p:ph idx="4294967295" type="title"/>
          </p:nvPr>
        </p:nvSpPr>
        <p:spPr>
          <a:xfrm>
            <a:off x="-2" y="0"/>
            <a:ext cx="9144004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Лимфа түйіні</a:t>
            </a:r>
            <a:endParaRPr/>
          </a:p>
        </p:txBody>
      </p:sp>
      <p:sp>
        <p:nvSpPr>
          <p:cNvPr id="640" name="Google Shape;640;p31"/>
          <p:cNvSpPr txBox="1"/>
          <p:nvPr>
            <p:ph idx="4294967295" type="body"/>
          </p:nvPr>
        </p:nvSpPr>
        <p:spPr>
          <a:xfrm>
            <a:off x="457200" y="762000"/>
            <a:ext cx="8686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лимфа түйіндері - ең көп лимфа мүшелері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типтік жас ересектерде шамамен 450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екі функцияны орындайды: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1" lang="en-US">
                <a:solidFill>
                  <a:srgbClr val="000000"/>
                </a:solidFill>
              </a:rPr>
              <a:t>лимфаны тазалау</a:t>
            </a:r>
            <a:endParaRPr b="1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Т және В жасушаларының активтену орны ретінде әрекет етеді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ұзартылған, хилумы бар бұршақ тәрізді құрылым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интерьерді бөліктерге бөлетін трабекулалары бар талшықты капсуламен қоршалған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ретикулярлы талшықтар мен торлы жасушалардың стромасы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паренхимасы кортекс және медуллаға бөлінеді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В жасушалары көбейіп, плазма жасушаларына дифференциалданатын герминальды орталықтар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оның дөңес бетімен бірнеше афферентті лимфа тамырлары түйінге апарады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лимфа түйіннен хилумнан шығатын бір-үш эфферентті лимфа тамырлары арқылы шығады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2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646" name="Google Shape;646;p32"/>
          <p:cNvSpPr txBox="1"/>
          <p:nvPr>
            <p:ph idx="4294967295" type="title"/>
          </p:nvPr>
        </p:nvSpPr>
        <p:spPr>
          <a:xfrm>
            <a:off x="1676400" y="76199"/>
            <a:ext cx="5832475" cy="811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Лимфа түйіні</a:t>
            </a:r>
            <a:endParaRPr/>
          </a:p>
        </p:txBody>
      </p:sp>
      <p:pic>
        <p:nvPicPr>
          <p:cNvPr descr="T:\Graphics\Powerpoint-MH_DCM-TEXTEDIT\MH_DCM TEXT EDIT\SALADIN-TEXT EDIT\Processed files\ch21\textedit\sal25693_21_12.jpg" id="647" name="Google Shape;64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6711" y="1023937"/>
            <a:ext cx="5673728" cy="5443538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32"/>
          <p:cNvSpPr txBox="1"/>
          <p:nvPr/>
        </p:nvSpPr>
        <p:spPr>
          <a:xfrm>
            <a:off x="4876800" y="6373812"/>
            <a:ext cx="2362200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21.12a,b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2"/>
          <p:cNvSpPr txBox="1"/>
          <p:nvPr/>
        </p:nvSpPr>
        <p:spPr>
          <a:xfrm>
            <a:off x="7296150" y="2197100"/>
            <a:ext cx="611138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Macrophage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2"/>
          <p:cNvSpPr txBox="1"/>
          <p:nvPr/>
        </p:nvSpPr>
        <p:spPr>
          <a:xfrm>
            <a:off x="7296150" y="1685925"/>
            <a:ext cx="79186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Medullary cords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2"/>
          <p:cNvSpPr txBox="1"/>
          <p:nvPr/>
        </p:nvSpPr>
        <p:spPr>
          <a:xfrm>
            <a:off x="7296150" y="1941511"/>
            <a:ext cx="78055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Medullary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32"/>
          <p:cNvSpPr txBox="1"/>
          <p:nvPr/>
        </p:nvSpPr>
        <p:spPr>
          <a:xfrm>
            <a:off x="7296150" y="2959100"/>
            <a:ext cx="75237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Reticular fibers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2"/>
          <p:cNvSpPr txBox="1"/>
          <p:nvPr/>
        </p:nvSpPr>
        <p:spPr>
          <a:xfrm>
            <a:off x="5832475" y="3403600"/>
            <a:ext cx="14242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2"/>
          <p:cNvSpPr txBox="1"/>
          <p:nvPr/>
        </p:nvSpPr>
        <p:spPr>
          <a:xfrm>
            <a:off x="1670050" y="6315075"/>
            <a:ext cx="13687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2"/>
          <p:cNvSpPr txBox="1"/>
          <p:nvPr/>
        </p:nvSpPr>
        <p:spPr>
          <a:xfrm>
            <a:off x="1538287" y="2890836"/>
            <a:ext cx="33451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Cortex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2"/>
          <p:cNvSpPr txBox="1"/>
          <p:nvPr/>
        </p:nvSpPr>
        <p:spPr>
          <a:xfrm>
            <a:off x="1538287" y="3032125"/>
            <a:ext cx="97254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Subcapsular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2"/>
          <p:cNvSpPr txBox="1"/>
          <p:nvPr/>
        </p:nvSpPr>
        <p:spPr>
          <a:xfrm>
            <a:off x="1538287" y="3316287"/>
            <a:ext cx="84276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Germinal center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2"/>
          <p:cNvSpPr txBox="1"/>
          <p:nvPr/>
        </p:nvSpPr>
        <p:spPr>
          <a:xfrm>
            <a:off x="1538287" y="3457575"/>
            <a:ext cx="85402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Cortical sinuses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2"/>
          <p:cNvSpPr txBox="1"/>
          <p:nvPr/>
        </p:nvSpPr>
        <p:spPr>
          <a:xfrm>
            <a:off x="1533525" y="3957637"/>
            <a:ext cx="390922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Medulla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2"/>
          <p:cNvSpPr txBox="1"/>
          <p:nvPr/>
        </p:nvSpPr>
        <p:spPr>
          <a:xfrm>
            <a:off x="1533525" y="4098925"/>
            <a:ext cx="837010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Medullary sinus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2"/>
          <p:cNvSpPr txBox="1"/>
          <p:nvPr/>
        </p:nvSpPr>
        <p:spPr>
          <a:xfrm>
            <a:off x="1533525" y="4240212"/>
            <a:ext cx="79181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Medullary cord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2"/>
          <p:cNvSpPr txBox="1"/>
          <p:nvPr/>
        </p:nvSpPr>
        <p:spPr>
          <a:xfrm>
            <a:off x="1581150" y="1597025"/>
            <a:ext cx="396578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Stroma: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2"/>
          <p:cNvSpPr txBox="1"/>
          <p:nvPr/>
        </p:nvSpPr>
        <p:spPr>
          <a:xfrm>
            <a:off x="1581150" y="1738311"/>
            <a:ext cx="46439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Capsule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2"/>
          <p:cNvSpPr txBox="1"/>
          <p:nvPr/>
        </p:nvSpPr>
        <p:spPr>
          <a:xfrm>
            <a:off x="1581150" y="1882775"/>
            <a:ext cx="825798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Reticular tissue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5" name="Google Shape;665;p32"/>
          <p:cNvCxnSpPr/>
          <p:nvPr/>
        </p:nvCxnSpPr>
        <p:spPr>
          <a:xfrm>
            <a:off x="2098674" y="1809748"/>
            <a:ext cx="1282702" cy="159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6" name="Google Shape;666;p32"/>
          <p:cNvCxnSpPr/>
          <p:nvPr/>
        </p:nvCxnSpPr>
        <p:spPr>
          <a:xfrm>
            <a:off x="2516186" y="3098799"/>
            <a:ext cx="273052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7" name="Google Shape;667;p32"/>
          <p:cNvCxnSpPr/>
          <p:nvPr/>
        </p:nvCxnSpPr>
        <p:spPr>
          <a:xfrm>
            <a:off x="2493961" y="3241674"/>
            <a:ext cx="476252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8" name="Google Shape;668;p32"/>
          <p:cNvCxnSpPr/>
          <p:nvPr/>
        </p:nvCxnSpPr>
        <p:spPr>
          <a:xfrm>
            <a:off x="2422524" y="3382962"/>
            <a:ext cx="547690" cy="159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9" name="Google Shape;669;p32"/>
          <p:cNvSpPr/>
          <p:nvPr/>
        </p:nvSpPr>
        <p:spPr>
          <a:xfrm>
            <a:off x="2422525" y="3524250"/>
            <a:ext cx="420688" cy="23018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1819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0" name="Google Shape;670;p32"/>
          <p:cNvCxnSpPr/>
          <p:nvPr/>
        </p:nvCxnSpPr>
        <p:spPr>
          <a:xfrm>
            <a:off x="2398711" y="1949449"/>
            <a:ext cx="982665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1" name="Google Shape;671;p32"/>
          <p:cNvCxnSpPr/>
          <p:nvPr/>
        </p:nvCxnSpPr>
        <p:spPr>
          <a:xfrm>
            <a:off x="2168524" y="2087561"/>
            <a:ext cx="1212852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2" name="Google Shape;672;p32"/>
          <p:cNvCxnSpPr/>
          <p:nvPr/>
        </p:nvCxnSpPr>
        <p:spPr>
          <a:xfrm>
            <a:off x="2652711" y="3524248"/>
            <a:ext cx="354015" cy="336554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3" name="Google Shape;673;p32"/>
          <p:cNvSpPr/>
          <p:nvPr/>
        </p:nvSpPr>
        <p:spPr>
          <a:xfrm>
            <a:off x="3540125" y="4090987"/>
            <a:ext cx="1136650" cy="53977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32"/>
          <p:cNvSpPr/>
          <p:nvPr/>
        </p:nvSpPr>
        <p:spPr>
          <a:xfrm>
            <a:off x="2027236" y="4027487"/>
            <a:ext cx="2087564" cy="63502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32"/>
          <p:cNvSpPr/>
          <p:nvPr/>
        </p:nvSpPr>
        <p:spPr>
          <a:xfrm>
            <a:off x="2398711" y="4167187"/>
            <a:ext cx="1108077" cy="254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215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6" name="Google Shape;676;p32"/>
          <p:cNvCxnSpPr/>
          <p:nvPr/>
        </p:nvCxnSpPr>
        <p:spPr>
          <a:xfrm>
            <a:off x="2363786" y="4311650"/>
            <a:ext cx="1597027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7" name="Google Shape;677;p32"/>
          <p:cNvCxnSpPr/>
          <p:nvPr/>
        </p:nvCxnSpPr>
        <p:spPr>
          <a:xfrm>
            <a:off x="2452686" y="5359398"/>
            <a:ext cx="711202" cy="159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8" name="Google Shape;678;p32"/>
          <p:cNvSpPr/>
          <p:nvPr/>
        </p:nvSpPr>
        <p:spPr>
          <a:xfrm>
            <a:off x="4983162" y="3405187"/>
            <a:ext cx="212727" cy="238127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116" y="0"/>
                </a:lnTo>
                <a:lnTo>
                  <a:pt x="21600" y="1238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9" name="Google Shape;679;p32"/>
          <p:cNvCxnSpPr/>
          <p:nvPr/>
        </p:nvCxnSpPr>
        <p:spPr>
          <a:xfrm flipH="1" rot="10800000">
            <a:off x="5000625" y="3878262"/>
            <a:ext cx="1589" cy="16033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0" name="Google Shape;680;p32"/>
          <p:cNvCxnSpPr/>
          <p:nvPr/>
        </p:nvCxnSpPr>
        <p:spPr>
          <a:xfrm flipH="1" rot="10800000">
            <a:off x="2533649" y="4695823"/>
            <a:ext cx="1590" cy="65564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1" name="Google Shape;681;p32"/>
          <p:cNvCxnSpPr/>
          <p:nvPr/>
        </p:nvCxnSpPr>
        <p:spPr>
          <a:xfrm flipH="1">
            <a:off x="6189661" y="1743074"/>
            <a:ext cx="1093789" cy="159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2" name="Google Shape;682;p32"/>
          <p:cNvCxnSpPr/>
          <p:nvPr/>
        </p:nvCxnSpPr>
        <p:spPr>
          <a:xfrm flipH="1">
            <a:off x="6438898" y="2003424"/>
            <a:ext cx="844553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3" name="Google Shape;683;p32"/>
          <p:cNvCxnSpPr/>
          <p:nvPr/>
        </p:nvCxnSpPr>
        <p:spPr>
          <a:xfrm flipH="1">
            <a:off x="6534150" y="2259011"/>
            <a:ext cx="749302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4" name="Google Shape;684;p32"/>
          <p:cNvCxnSpPr/>
          <p:nvPr/>
        </p:nvCxnSpPr>
        <p:spPr>
          <a:xfrm flipH="1">
            <a:off x="6367462" y="2513011"/>
            <a:ext cx="915989" cy="159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5" name="Google Shape;685;p32"/>
          <p:cNvCxnSpPr/>
          <p:nvPr/>
        </p:nvCxnSpPr>
        <p:spPr>
          <a:xfrm flipH="1">
            <a:off x="6857999" y="2760661"/>
            <a:ext cx="425452" cy="159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6" name="Google Shape;686;p32"/>
          <p:cNvCxnSpPr/>
          <p:nvPr/>
        </p:nvCxnSpPr>
        <p:spPr>
          <a:xfrm flipH="1">
            <a:off x="6030912" y="3016249"/>
            <a:ext cx="1252540" cy="159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7" name="Google Shape;687;p32"/>
          <p:cNvCxnSpPr/>
          <p:nvPr/>
        </p:nvCxnSpPr>
        <p:spPr>
          <a:xfrm flipH="1">
            <a:off x="7124700" y="3276600"/>
            <a:ext cx="158752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8" name="Google Shape;688;p32"/>
          <p:cNvCxnSpPr/>
          <p:nvPr/>
        </p:nvCxnSpPr>
        <p:spPr>
          <a:xfrm flipH="1">
            <a:off x="7011986" y="1743074"/>
            <a:ext cx="152402" cy="101602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9" name="Google Shape;689;p32"/>
          <p:cNvCxnSpPr/>
          <p:nvPr/>
        </p:nvCxnSpPr>
        <p:spPr>
          <a:xfrm>
            <a:off x="6627811" y="2565399"/>
            <a:ext cx="536577" cy="195264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0" name="Google Shape;690;p32"/>
          <p:cNvCxnSpPr/>
          <p:nvPr/>
        </p:nvCxnSpPr>
        <p:spPr>
          <a:xfrm flipH="1">
            <a:off x="6567486" y="3016249"/>
            <a:ext cx="596902" cy="650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1" name="Google Shape;691;p32"/>
          <p:cNvCxnSpPr/>
          <p:nvPr/>
        </p:nvCxnSpPr>
        <p:spPr>
          <a:xfrm>
            <a:off x="2090736" y="1803398"/>
            <a:ext cx="1282702" cy="159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2" name="Google Shape;692;p32"/>
          <p:cNvCxnSpPr/>
          <p:nvPr/>
        </p:nvCxnSpPr>
        <p:spPr>
          <a:xfrm>
            <a:off x="2511424" y="3092449"/>
            <a:ext cx="273052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3" name="Google Shape;693;p32"/>
          <p:cNvCxnSpPr/>
          <p:nvPr/>
        </p:nvCxnSpPr>
        <p:spPr>
          <a:xfrm>
            <a:off x="2487611" y="3233736"/>
            <a:ext cx="47466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4" name="Google Shape;694;p32"/>
          <p:cNvCxnSpPr/>
          <p:nvPr/>
        </p:nvCxnSpPr>
        <p:spPr>
          <a:xfrm>
            <a:off x="2417761" y="3375023"/>
            <a:ext cx="544514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5" name="Google Shape;695;p32"/>
          <p:cNvSpPr/>
          <p:nvPr/>
        </p:nvSpPr>
        <p:spPr>
          <a:xfrm>
            <a:off x="2417761" y="3519487"/>
            <a:ext cx="419102" cy="23018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1864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6" name="Google Shape;696;p32"/>
          <p:cNvCxnSpPr/>
          <p:nvPr/>
        </p:nvCxnSpPr>
        <p:spPr>
          <a:xfrm>
            <a:off x="2392361" y="1941511"/>
            <a:ext cx="98107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7" name="Google Shape;697;p32"/>
          <p:cNvCxnSpPr/>
          <p:nvPr/>
        </p:nvCxnSpPr>
        <p:spPr>
          <a:xfrm>
            <a:off x="2162173" y="2079624"/>
            <a:ext cx="1211265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8" name="Google Shape;698;p32"/>
          <p:cNvCxnSpPr/>
          <p:nvPr/>
        </p:nvCxnSpPr>
        <p:spPr>
          <a:xfrm>
            <a:off x="2647949" y="3519487"/>
            <a:ext cx="354015" cy="33655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9" name="Google Shape;699;p32"/>
          <p:cNvSpPr/>
          <p:nvPr/>
        </p:nvSpPr>
        <p:spPr>
          <a:xfrm>
            <a:off x="3535362" y="4086225"/>
            <a:ext cx="1136652" cy="5397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2"/>
          <p:cNvSpPr/>
          <p:nvPr/>
        </p:nvSpPr>
        <p:spPr>
          <a:xfrm>
            <a:off x="2020886" y="4021137"/>
            <a:ext cx="2087564" cy="6508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2"/>
          <p:cNvSpPr/>
          <p:nvPr/>
        </p:nvSpPr>
        <p:spPr>
          <a:xfrm>
            <a:off x="2392361" y="4162425"/>
            <a:ext cx="1117602" cy="25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6108" y="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2" name="Google Shape;702;p32"/>
          <p:cNvCxnSpPr/>
          <p:nvPr/>
        </p:nvCxnSpPr>
        <p:spPr>
          <a:xfrm>
            <a:off x="2359025" y="4303712"/>
            <a:ext cx="1597025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3" name="Google Shape;703;p32"/>
          <p:cNvCxnSpPr/>
          <p:nvPr/>
        </p:nvCxnSpPr>
        <p:spPr>
          <a:xfrm>
            <a:off x="2447923" y="5351462"/>
            <a:ext cx="70802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4" name="Google Shape;704;p32"/>
          <p:cNvSpPr/>
          <p:nvPr/>
        </p:nvSpPr>
        <p:spPr>
          <a:xfrm>
            <a:off x="4978400" y="3400425"/>
            <a:ext cx="212726" cy="23812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0794" y="0"/>
                </a:lnTo>
                <a:lnTo>
                  <a:pt x="21600" y="12384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5" name="Google Shape;705;p32"/>
          <p:cNvCxnSpPr/>
          <p:nvPr/>
        </p:nvCxnSpPr>
        <p:spPr>
          <a:xfrm flipH="1" rot="10800000">
            <a:off x="4995862" y="3873500"/>
            <a:ext cx="1590" cy="16033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6" name="Google Shape;706;p32"/>
          <p:cNvCxnSpPr/>
          <p:nvPr/>
        </p:nvCxnSpPr>
        <p:spPr>
          <a:xfrm flipH="1" rot="10800000">
            <a:off x="2528886" y="4691062"/>
            <a:ext cx="1590" cy="65564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7" name="Google Shape;707;p32"/>
          <p:cNvCxnSpPr/>
          <p:nvPr/>
        </p:nvCxnSpPr>
        <p:spPr>
          <a:xfrm flipH="1">
            <a:off x="6184899" y="1738311"/>
            <a:ext cx="1093789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8" name="Google Shape;708;p32"/>
          <p:cNvCxnSpPr/>
          <p:nvPr/>
        </p:nvCxnSpPr>
        <p:spPr>
          <a:xfrm flipH="1">
            <a:off x="6432549" y="1998661"/>
            <a:ext cx="846139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9" name="Google Shape;709;p32"/>
          <p:cNvCxnSpPr/>
          <p:nvPr/>
        </p:nvCxnSpPr>
        <p:spPr>
          <a:xfrm flipH="1">
            <a:off x="6526211" y="2254249"/>
            <a:ext cx="75247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0" name="Google Shape;710;p32"/>
          <p:cNvCxnSpPr/>
          <p:nvPr/>
        </p:nvCxnSpPr>
        <p:spPr>
          <a:xfrm flipH="1">
            <a:off x="6362699" y="2506661"/>
            <a:ext cx="915989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1" name="Google Shape;711;p32"/>
          <p:cNvCxnSpPr/>
          <p:nvPr/>
        </p:nvCxnSpPr>
        <p:spPr>
          <a:xfrm flipH="1">
            <a:off x="6853236" y="2755899"/>
            <a:ext cx="425452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2" name="Google Shape;712;p32"/>
          <p:cNvCxnSpPr/>
          <p:nvPr/>
        </p:nvCxnSpPr>
        <p:spPr>
          <a:xfrm flipH="1">
            <a:off x="6022975" y="3008311"/>
            <a:ext cx="125571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3" name="Google Shape;713;p32"/>
          <p:cNvCxnSpPr/>
          <p:nvPr/>
        </p:nvCxnSpPr>
        <p:spPr>
          <a:xfrm flipH="1">
            <a:off x="7118350" y="3268662"/>
            <a:ext cx="16033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4" name="Google Shape;714;p32"/>
          <p:cNvCxnSpPr/>
          <p:nvPr/>
        </p:nvCxnSpPr>
        <p:spPr>
          <a:xfrm flipH="1">
            <a:off x="7005636" y="1738311"/>
            <a:ext cx="153989" cy="9842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5" name="Google Shape;715;p32"/>
          <p:cNvCxnSpPr/>
          <p:nvPr/>
        </p:nvCxnSpPr>
        <p:spPr>
          <a:xfrm>
            <a:off x="6623049" y="2560636"/>
            <a:ext cx="536578" cy="19526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6" name="Google Shape;716;p32"/>
          <p:cNvCxnSpPr/>
          <p:nvPr/>
        </p:nvCxnSpPr>
        <p:spPr>
          <a:xfrm flipH="1">
            <a:off x="6562723" y="3008312"/>
            <a:ext cx="596902" cy="66676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7" name="Google Shape;717;p32"/>
          <p:cNvSpPr/>
          <p:nvPr/>
        </p:nvSpPr>
        <p:spPr>
          <a:xfrm>
            <a:off x="2754311" y="3008311"/>
            <a:ext cx="898527" cy="55564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2"/>
          <p:cNvSpPr/>
          <p:nvPr/>
        </p:nvSpPr>
        <p:spPr>
          <a:xfrm>
            <a:off x="1966911" y="2957511"/>
            <a:ext cx="1236664" cy="50802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32"/>
          <p:cNvSpPr/>
          <p:nvPr/>
        </p:nvSpPr>
        <p:spPr>
          <a:xfrm>
            <a:off x="2747961" y="3003550"/>
            <a:ext cx="898527" cy="5238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32"/>
          <p:cNvSpPr/>
          <p:nvPr/>
        </p:nvSpPr>
        <p:spPr>
          <a:xfrm>
            <a:off x="1962150" y="2949575"/>
            <a:ext cx="1235075" cy="5397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2"/>
          <p:cNvSpPr txBox="1"/>
          <p:nvPr/>
        </p:nvSpPr>
        <p:spPr>
          <a:xfrm>
            <a:off x="1638300" y="2019300"/>
            <a:ext cx="48706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Trabecula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2"/>
          <p:cNvSpPr txBox="1"/>
          <p:nvPr/>
        </p:nvSpPr>
        <p:spPr>
          <a:xfrm>
            <a:off x="1595437" y="3175000"/>
            <a:ext cx="87823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Lymphatic nodule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2"/>
          <p:cNvSpPr txBox="1"/>
          <p:nvPr/>
        </p:nvSpPr>
        <p:spPr>
          <a:xfrm>
            <a:off x="1528762" y="5283200"/>
            <a:ext cx="932905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Afferent lymphatic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vessels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2"/>
          <p:cNvSpPr txBox="1"/>
          <p:nvPr/>
        </p:nvSpPr>
        <p:spPr>
          <a:xfrm>
            <a:off x="7289800" y="2451100"/>
            <a:ext cx="48706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Trabecula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2"/>
          <p:cNvSpPr txBox="1"/>
          <p:nvPr/>
        </p:nvSpPr>
        <p:spPr>
          <a:xfrm>
            <a:off x="7289800" y="2705100"/>
            <a:ext cx="66387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Lymphocytes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32"/>
          <p:cNvSpPr txBox="1"/>
          <p:nvPr/>
        </p:nvSpPr>
        <p:spPr>
          <a:xfrm>
            <a:off x="7289800" y="3213100"/>
            <a:ext cx="340222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Venule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32"/>
          <p:cNvSpPr txBox="1"/>
          <p:nvPr/>
        </p:nvSpPr>
        <p:spPr>
          <a:xfrm>
            <a:off x="5041900" y="3124200"/>
            <a:ext cx="424855" cy="225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vein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2"/>
          <p:cNvSpPr txBox="1"/>
          <p:nvPr/>
        </p:nvSpPr>
        <p:spPr>
          <a:xfrm>
            <a:off x="4940300" y="4071937"/>
            <a:ext cx="515194" cy="339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Efferent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lymphatic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vessel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2"/>
          <p:cNvSpPr txBox="1"/>
          <p:nvPr/>
        </p:nvSpPr>
        <p:spPr>
          <a:xfrm>
            <a:off x="2398711" y="879475"/>
            <a:ext cx="4668839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3"/>
          <p:cNvSpPr txBox="1"/>
          <p:nvPr>
            <p:ph idx="4294967295" type="title"/>
          </p:nvPr>
        </p:nvSpPr>
        <p:spPr>
          <a:xfrm>
            <a:off x="-2" y="0"/>
            <a:ext cx="9144004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Лимфа түйіндерінің орналасуы</a:t>
            </a:r>
            <a:endParaRPr/>
          </a:p>
        </p:txBody>
      </p:sp>
      <p:sp>
        <p:nvSpPr>
          <p:cNvPr id="735" name="Google Shape;735;p33"/>
          <p:cNvSpPr txBox="1"/>
          <p:nvPr>
            <p:ph idx="4294967295" type="body"/>
          </p:nvPr>
        </p:nvSpPr>
        <p:spPr>
          <a:xfrm>
            <a:off x="762000" y="1295400"/>
            <a:ext cx="83820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мойындық  лимфа түйіндері</a:t>
            </a:r>
            <a:endParaRPr b="1" sz="259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0">
                <a:solidFill>
                  <a:srgbClr val="000000"/>
                </a:solidFill>
              </a:rPr>
              <a:t>мойындағы терең және беткей топ</a:t>
            </a:r>
            <a:endParaRPr sz="2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0">
                <a:solidFill>
                  <a:srgbClr val="000000"/>
                </a:solidFill>
              </a:rPr>
              <a:t>бас пен мойыннан келетін лимфаны бақылау</a:t>
            </a:r>
            <a:endParaRPr sz="2390">
              <a:solidFill>
                <a:srgbClr val="000000"/>
              </a:solidFill>
            </a:endParaRPr>
          </a:p>
          <a:p>
            <a:pPr indent="-1651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3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қолтық асты лимфа түйіндері</a:t>
            </a:r>
            <a:endParaRPr b="1" sz="259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0">
                <a:solidFill>
                  <a:srgbClr val="000000"/>
                </a:solidFill>
              </a:rPr>
              <a:t>қолтықта шоғырланған</a:t>
            </a:r>
            <a:endParaRPr sz="229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0">
                <a:solidFill>
                  <a:srgbClr val="000000"/>
                </a:solidFill>
              </a:rPr>
              <a:t>лимфаны жоғарғы аяқтан және әйелдің кеудесінен алады</a:t>
            </a:r>
            <a:endParaRPr sz="2290">
              <a:solidFill>
                <a:srgbClr val="000000"/>
              </a:solidFill>
            </a:endParaRPr>
          </a:p>
          <a:p>
            <a:pPr indent="-1651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2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кеуде лимфа түйіндері</a:t>
            </a:r>
            <a:endParaRPr b="1" sz="259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0">
                <a:solidFill>
                  <a:srgbClr val="000000"/>
                </a:solidFill>
              </a:rPr>
              <a:t>кеуде қуысында, әсіресе медиастинге енген</a:t>
            </a:r>
            <a:endParaRPr sz="239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0">
                <a:solidFill>
                  <a:srgbClr val="000000"/>
                </a:solidFill>
              </a:rPr>
              <a:t>лимфаны медиастинадан, өкпеден және тыныс алу жолынан алады</a:t>
            </a:r>
            <a:endParaRPr sz="2020"/>
          </a:p>
        </p:txBody>
      </p:sp>
      <p:sp>
        <p:nvSpPr>
          <p:cNvPr id="736" name="Google Shape;736;p33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4"/>
          <p:cNvSpPr txBox="1"/>
          <p:nvPr>
            <p:ph idx="4294967295" type="title"/>
          </p:nvPr>
        </p:nvSpPr>
        <p:spPr>
          <a:xfrm>
            <a:off x="-2" y="0"/>
            <a:ext cx="9144004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Лимфа түйіндерінің орналасуы</a:t>
            </a:r>
            <a:endParaRPr/>
          </a:p>
        </p:txBody>
      </p:sp>
      <p:sp>
        <p:nvSpPr>
          <p:cNvPr id="742" name="Google Shape;742;p34"/>
          <p:cNvSpPr txBox="1"/>
          <p:nvPr>
            <p:ph idx="4294967295" type="body"/>
          </p:nvPr>
        </p:nvSpPr>
        <p:spPr>
          <a:xfrm>
            <a:off x="457200" y="990600"/>
            <a:ext cx="8305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іштің лимфа түйіндері</a:t>
            </a:r>
            <a:endParaRPr b="1" sz="259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0">
                <a:solidFill>
                  <a:srgbClr val="000000"/>
                </a:solidFill>
              </a:rPr>
              <a:t>артқы іштің қабырғасында пайда болады</a:t>
            </a:r>
            <a:endParaRPr sz="239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0">
                <a:solidFill>
                  <a:srgbClr val="000000"/>
                </a:solidFill>
              </a:rPr>
              <a:t>зәр шығару және репродуктивті жүйелерден лимфаны бақылау</a:t>
            </a:r>
            <a:endParaRPr sz="2390">
              <a:solidFill>
                <a:srgbClr val="000000"/>
              </a:solidFill>
            </a:endParaRPr>
          </a:p>
          <a:p>
            <a:pPr indent="-1651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ішек және мезентериалды лимфа түйіндері</a:t>
            </a:r>
            <a:endParaRPr b="1" sz="259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0">
                <a:solidFill>
                  <a:srgbClr val="000000"/>
                </a:solidFill>
              </a:rPr>
              <a:t>ішекпен және ішекпен іргелес мезентерияларда кездеседі</a:t>
            </a:r>
            <a:endParaRPr sz="239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0">
                <a:solidFill>
                  <a:srgbClr val="000000"/>
                </a:solidFill>
              </a:rPr>
              <a:t>ас қорыту жолынан лимфаны бақылау</a:t>
            </a:r>
            <a:endParaRPr sz="2390">
              <a:solidFill>
                <a:srgbClr val="000000"/>
              </a:solidFill>
            </a:endParaRPr>
          </a:p>
          <a:p>
            <a:pPr indent="-1651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шап лимфа түйіндері</a:t>
            </a:r>
            <a:endParaRPr b="1" sz="259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0">
                <a:solidFill>
                  <a:srgbClr val="000000"/>
                </a:solidFill>
              </a:rPr>
              <a:t>шапта және бүкіл төменгі аяқтан лимфа алады</a:t>
            </a:r>
            <a:endParaRPr sz="2590">
              <a:solidFill>
                <a:srgbClr val="000000"/>
              </a:solidFill>
            </a:endParaRPr>
          </a:p>
          <a:p>
            <a:pPr indent="-1651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поплитальды лимфа түйіндері</a:t>
            </a:r>
            <a:endParaRPr b="1" sz="259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0">
                <a:solidFill>
                  <a:srgbClr val="000000"/>
                </a:solidFill>
              </a:rPr>
              <a:t>тізенің артқы жағында пайда болады</a:t>
            </a:r>
            <a:endParaRPr sz="259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0">
                <a:solidFill>
                  <a:srgbClr val="000000"/>
                </a:solidFill>
              </a:rPr>
              <a:t>лимфаны аяғынан дұрыс алады</a:t>
            </a:r>
            <a:endParaRPr sz="2220"/>
          </a:p>
        </p:txBody>
      </p:sp>
      <p:sp>
        <p:nvSpPr>
          <p:cNvPr id="743" name="Google Shape;743;p34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35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749" name="Google Shape;749;p35"/>
          <p:cNvSpPr txBox="1"/>
          <p:nvPr>
            <p:ph idx="4294967295" type="title"/>
          </p:nvPr>
        </p:nvSpPr>
        <p:spPr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3600"/>
              <a:t>Лимфа түйіндерінің концентрациясы</a:t>
            </a:r>
            <a:endParaRPr sz="3240"/>
          </a:p>
        </p:txBody>
      </p:sp>
      <p:pic>
        <p:nvPicPr>
          <p:cNvPr descr="sal25693_21_11a" id="750" name="Google Shape;75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8861" y="1423987"/>
            <a:ext cx="4197353" cy="4957763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35"/>
          <p:cNvSpPr txBox="1"/>
          <p:nvPr/>
        </p:nvSpPr>
        <p:spPr>
          <a:xfrm>
            <a:off x="1662111" y="1793875"/>
            <a:ext cx="336458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35"/>
          <p:cNvSpPr txBox="1"/>
          <p:nvPr/>
        </p:nvSpPr>
        <p:spPr>
          <a:xfrm>
            <a:off x="1662111" y="5149850"/>
            <a:ext cx="533414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Appendix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35"/>
          <p:cNvSpPr txBox="1"/>
          <p:nvPr/>
        </p:nvSpPr>
        <p:spPr>
          <a:xfrm>
            <a:off x="1662111" y="6029325"/>
            <a:ext cx="15239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4" name="Google Shape;754;p35"/>
          <p:cNvCxnSpPr/>
          <p:nvPr/>
        </p:nvCxnSpPr>
        <p:spPr>
          <a:xfrm>
            <a:off x="2187575" y="2624137"/>
            <a:ext cx="901700" cy="1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5" name="Google Shape;755;p35"/>
          <p:cNvCxnSpPr/>
          <p:nvPr/>
        </p:nvCxnSpPr>
        <p:spPr>
          <a:xfrm>
            <a:off x="2165350" y="3284537"/>
            <a:ext cx="1389063" cy="1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6" name="Google Shape;756;p35"/>
          <p:cNvCxnSpPr/>
          <p:nvPr/>
        </p:nvCxnSpPr>
        <p:spPr>
          <a:xfrm>
            <a:off x="2035174" y="4067174"/>
            <a:ext cx="1716090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7" name="Google Shape;757;p35"/>
          <p:cNvCxnSpPr/>
          <p:nvPr/>
        </p:nvCxnSpPr>
        <p:spPr>
          <a:xfrm rot="10800000">
            <a:off x="4889498" y="3136899"/>
            <a:ext cx="638177" cy="415927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8" name="Google Shape;758;p35"/>
          <p:cNvCxnSpPr/>
          <p:nvPr/>
        </p:nvCxnSpPr>
        <p:spPr>
          <a:xfrm rot="10800000">
            <a:off x="4889498" y="3128962"/>
            <a:ext cx="638177" cy="415926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9" name="Google Shape;759;p35"/>
          <p:cNvCxnSpPr/>
          <p:nvPr/>
        </p:nvCxnSpPr>
        <p:spPr>
          <a:xfrm rot="10800000">
            <a:off x="5527675" y="3552825"/>
            <a:ext cx="1203325" cy="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0" name="Google Shape;760;p35"/>
          <p:cNvCxnSpPr/>
          <p:nvPr/>
        </p:nvCxnSpPr>
        <p:spPr>
          <a:xfrm flipH="1">
            <a:off x="5527675" y="3544887"/>
            <a:ext cx="120332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1" name="Google Shape;761;p35"/>
          <p:cNvCxnSpPr/>
          <p:nvPr/>
        </p:nvCxnSpPr>
        <p:spPr>
          <a:xfrm rot="10800000">
            <a:off x="5313362" y="3492499"/>
            <a:ext cx="214315" cy="60327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2" name="Google Shape;762;p35"/>
          <p:cNvCxnSpPr/>
          <p:nvPr/>
        </p:nvCxnSpPr>
        <p:spPr>
          <a:xfrm rot="10800000">
            <a:off x="5313362" y="3481386"/>
            <a:ext cx="214315" cy="63503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3" name="Google Shape;763;p35"/>
          <p:cNvCxnSpPr/>
          <p:nvPr/>
        </p:nvCxnSpPr>
        <p:spPr>
          <a:xfrm flipH="1">
            <a:off x="4714873" y="2832099"/>
            <a:ext cx="2016127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4" name="Google Shape;764;p35"/>
          <p:cNvCxnSpPr/>
          <p:nvPr/>
        </p:nvCxnSpPr>
        <p:spPr>
          <a:xfrm>
            <a:off x="2184398" y="2616199"/>
            <a:ext cx="90487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5" name="Google Shape;765;p35"/>
          <p:cNvCxnSpPr/>
          <p:nvPr/>
        </p:nvCxnSpPr>
        <p:spPr>
          <a:xfrm>
            <a:off x="3089274" y="2624137"/>
            <a:ext cx="1081090" cy="212726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6" name="Google Shape;766;p35"/>
          <p:cNvCxnSpPr/>
          <p:nvPr/>
        </p:nvCxnSpPr>
        <p:spPr>
          <a:xfrm>
            <a:off x="3089275" y="2616199"/>
            <a:ext cx="1081089" cy="20796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7" name="Google Shape;767;p35"/>
          <p:cNvCxnSpPr/>
          <p:nvPr/>
        </p:nvCxnSpPr>
        <p:spPr>
          <a:xfrm>
            <a:off x="3089275" y="2624136"/>
            <a:ext cx="909639" cy="385765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8" name="Google Shape;768;p35"/>
          <p:cNvCxnSpPr/>
          <p:nvPr/>
        </p:nvCxnSpPr>
        <p:spPr>
          <a:xfrm>
            <a:off x="3089275" y="2616199"/>
            <a:ext cx="909639" cy="382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9" name="Google Shape;769;p35"/>
          <p:cNvCxnSpPr/>
          <p:nvPr/>
        </p:nvCxnSpPr>
        <p:spPr>
          <a:xfrm>
            <a:off x="2057398" y="1870074"/>
            <a:ext cx="374652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0" name="Google Shape;770;p35"/>
          <p:cNvCxnSpPr/>
          <p:nvPr/>
        </p:nvCxnSpPr>
        <p:spPr>
          <a:xfrm>
            <a:off x="2054223" y="1870074"/>
            <a:ext cx="374652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1" name="Google Shape;771;p35"/>
          <p:cNvSpPr/>
          <p:nvPr/>
        </p:nvSpPr>
        <p:spPr>
          <a:xfrm>
            <a:off x="2165350" y="3269455"/>
            <a:ext cx="1389063" cy="1270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4378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2" name="Google Shape;772;p35"/>
          <p:cNvCxnSpPr/>
          <p:nvPr/>
        </p:nvCxnSpPr>
        <p:spPr>
          <a:xfrm>
            <a:off x="3089273" y="3284537"/>
            <a:ext cx="487365" cy="18573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3" name="Google Shape;773;p35"/>
          <p:cNvCxnSpPr/>
          <p:nvPr/>
        </p:nvCxnSpPr>
        <p:spPr>
          <a:xfrm>
            <a:off x="3089274" y="3278186"/>
            <a:ext cx="487365" cy="18097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4" name="Google Shape;774;p35"/>
          <p:cNvCxnSpPr/>
          <p:nvPr/>
        </p:nvCxnSpPr>
        <p:spPr>
          <a:xfrm>
            <a:off x="2035174" y="4060823"/>
            <a:ext cx="1711327" cy="15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5" name="Google Shape;775;p35"/>
          <p:cNvCxnSpPr/>
          <p:nvPr/>
        </p:nvCxnSpPr>
        <p:spPr>
          <a:xfrm>
            <a:off x="2425699" y="4737098"/>
            <a:ext cx="1116014" cy="15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6" name="Google Shape;776;p35"/>
          <p:cNvCxnSpPr/>
          <p:nvPr/>
        </p:nvCxnSpPr>
        <p:spPr>
          <a:xfrm>
            <a:off x="2422524" y="4729162"/>
            <a:ext cx="111918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7" name="Google Shape;777;p35"/>
          <p:cNvCxnSpPr/>
          <p:nvPr/>
        </p:nvCxnSpPr>
        <p:spPr>
          <a:xfrm>
            <a:off x="3089275" y="4737100"/>
            <a:ext cx="515939" cy="1412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8" name="Google Shape;778;p35"/>
          <p:cNvCxnSpPr/>
          <p:nvPr/>
        </p:nvCxnSpPr>
        <p:spPr>
          <a:xfrm>
            <a:off x="3089273" y="4729162"/>
            <a:ext cx="515940" cy="13970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9" name="Google Shape;779;p35"/>
          <p:cNvCxnSpPr/>
          <p:nvPr/>
        </p:nvCxnSpPr>
        <p:spPr>
          <a:xfrm>
            <a:off x="2232025" y="5229225"/>
            <a:ext cx="1419227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0" name="Google Shape;780;p35"/>
          <p:cNvCxnSpPr/>
          <p:nvPr/>
        </p:nvCxnSpPr>
        <p:spPr>
          <a:xfrm>
            <a:off x="2227261" y="5222875"/>
            <a:ext cx="1419228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1" name="Google Shape;781;p35"/>
          <p:cNvCxnSpPr/>
          <p:nvPr/>
        </p:nvCxnSpPr>
        <p:spPr>
          <a:xfrm flipH="1">
            <a:off x="4714873" y="2824162"/>
            <a:ext cx="201612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2" name="Google Shape;782;p35"/>
          <p:cNvSpPr/>
          <p:nvPr/>
        </p:nvSpPr>
        <p:spPr>
          <a:xfrm>
            <a:off x="4389437" y="2055811"/>
            <a:ext cx="2341564" cy="77628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0503" y="0"/>
                </a:lnTo>
                <a:lnTo>
                  <a:pt x="0" y="21600"/>
                </a:lnTo>
              </a:path>
            </a:pathLst>
          </a:cu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5"/>
          <p:cNvSpPr/>
          <p:nvPr/>
        </p:nvSpPr>
        <p:spPr>
          <a:xfrm>
            <a:off x="4392612" y="2049461"/>
            <a:ext cx="2338389" cy="78263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0490" y="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4" name="Google Shape;784;p35"/>
          <p:cNvCxnSpPr/>
          <p:nvPr/>
        </p:nvCxnSpPr>
        <p:spPr>
          <a:xfrm flipH="1">
            <a:off x="4649787" y="1431925"/>
            <a:ext cx="2081214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5" name="Google Shape;785;p35"/>
          <p:cNvCxnSpPr/>
          <p:nvPr/>
        </p:nvCxnSpPr>
        <p:spPr>
          <a:xfrm flipH="1">
            <a:off x="4645023" y="1423987"/>
            <a:ext cx="2085977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6" name="Google Shape;786;p35"/>
          <p:cNvCxnSpPr/>
          <p:nvPr/>
        </p:nvCxnSpPr>
        <p:spPr>
          <a:xfrm flipH="1">
            <a:off x="3984624" y="1431923"/>
            <a:ext cx="674689" cy="387354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7" name="Google Shape;787;p35"/>
          <p:cNvCxnSpPr/>
          <p:nvPr/>
        </p:nvCxnSpPr>
        <p:spPr>
          <a:xfrm flipH="1">
            <a:off x="3981448" y="1423987"/>
            <a:ext cx="671515" cy="38576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8" name="Google Shape;788;p35"/>
          <p:cNvCxnSpPr/>
          <p:nvPr/>
        </p:nvCxnSpPr>
        <p:spPr>
          <a:xfrm flipH="1">
            <a:off x="4508499" y="1431924"/>
            <a:ext cx="150814" cy="420690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9" name="Google Shape;789;p35"/>
          <p:cNvCxnSpPr/>
          <p:nvPr/>
        </p:nvCxnSpPr>
        <p:spPr>
          <a:xfrm flipH="1">
            <a:off x="4503737" y="1423986"/>
            <a:ext cx="149227" cy="42069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0" name="Google Shape;790;p35"/>
          <p:cNvSpPr txBox="1"/>
          <p:nvPr/>
        </p:nvSpPr>
        <p:spPr>
          <a:xfrm>
            <a:off x="6800850" y="1354137"/>
            <a:ext cx="717644" cy="377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Transverse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mesocolic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 nodes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35"/>
          <p:cNvSpPr txBox="1"/>
          <p:nvPr/>
        </p:nvSpPr>
        <p:spPr>
          <a:xfrm>
            <a:off x="6800850" y="1982786"/>
            <a:ext cx="648048" cy="377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mesenteric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35"/>
          <p:cNvSpPr txBox="1"/>
          <p:nvPr/>
        </p:nvSpPr>
        <p:spPr>
          <a:xfrm>
            <a:off x="6800850" y="2749550"/>
            <a:ext cx="648048" cy="377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mesenteric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35"/>
          <p:cNvSpPr txBox="1"/>
          <p:nvPr/>
        </p:nvSpPr>
        <p:spPr>
          <a:xfrm>
            <a:off x="6800850" y="3481387"/>
            <a:ext cx="717644" cy="377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mesenteric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 nodes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35"/>
          <p:cNvSpPr txBox="1"/>
          <p:nvPr/>
        </p:nvSpPr>
        <p:spPr>
          <a:xfrm>
            <a:off x="1662111" y="4646612"/>
            <a:ext cx="774794" cy="250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Appendicular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 nodes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35"/>
          <p:cNvSpPr txBox="1"/>
          <p:nvPr/>
        </p:nvSpPr>
        <p:spPr>
          <a:xfrm>
            <a:off x="1662111" y="3995737"/>
            <a:ext cx="482682" cy="250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intestine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35"/>
          <p:cNvSpPr txBox="1"/>
          <p:nvPr/>
        </p:nvSpPr>
        <p:spPr>
          <a:xfrm>
            <a:off x="1662111" y="3206750"/>
            <a:ext cx="717644" cy="250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Ileocolic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 nodes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5"/>
          <p:cNvSpPr txBox="1"/>
          <p:nvPr/>
        </p:nvSpPr>
        <p:spPr>
          <a:xfrm>
            <a:off x="1662111" y="2543175"/>
            <a:ext cx="717644" cy="377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mesenteric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lymph nodes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35"/>
          <p:cNvSpPr txBox="1"/>
          <p:nvPr/>
        </p:nvSpPr>
        <p:spPr>
          <a:xfrm>
            <a:off x="2282825" y="1103312"/>
            <a:ext cx="4668838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35"/>
          <p:cNvSpPr txBox="1"/>
          <p:nvPr/>
        </p:nvSpPr>
        <p:spPr>
          <a:xfrm>
            <a:off x="5640387" y="5821362"/>
            <a:ext cx="2362202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21.11a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6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805" name="Google Shape;805;p36"/>
          <p:cNvSpPr txBox="1"/>
          <p:nvPr>
            <p:ph idx="4294967295" type="title"/>
          </p:nvPr>
        </p:nvSpPr>
        <p:spPr>
          <a:xfrm>
            <a:off x="-2" y="3809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Лимфаденопатия</a:t>
            </a:r>
            <a:endParaRPr/>
          </a:p>
        </p:txBody>
      </p:sp>
      <p:sp>
        <p:nvSpPr>
          <p:cNvPr id="806" name="Google Shape;806;p36"/>
          <p:cNvSpPr txBox="1"/>
          <p:nvPr>
            <p:ph idx="4294967295" type="body"/>
          </p:nvPr>
        </p:nvSpPr>
        <p:spPr>
          <a:xfrm>
            <a:off x="609600" y="16764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</a:rPr>
              <a:t>лимфаденопатия - </a:t>
            </a:r>
            <a:r>
              <a:rPr lang="en-US" sz="3200">
                <a:solidFill>
                  <a:srgbClr val="000000"/>
                </a:solidFill>
              </a:rPr>
              <a:t>барлық лимфа түйіндері ауруларының жиынтығы</a:t>
            </a:r>
            <a:endParaRPr sz="3200">
              <a:solidFill>
                <a:srgbClr val="000000"/>
              </a:solidFill>
            </a:endParaRPr>
          </a:p>
          <a:p>
            <a:pPr indent="-1397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</a:rPr>
              <a:t>лимфаденит - </a:t>
            </a:r>
            <a:r>
              <a:rPr lang="en-US" sz="3200">
                <a:solidFill>
                  <a:srgbClr val="000000"/>
                </a:solidFill>
              </a:rPr>
              <a:t>ісінген, бөгде антигенге жауап беретін түйін</a:t>
            </a:r>
            <a:endParaRPr sz="3200">
              <a:solidFill>
                <a:srgbClr val="000000"/>
              </a:solidFill>
            </a:endParaRPr>
          </a:p>
          <a:p>
            <a:pPr indent="-1397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</a:rPr>
              <a:t>лимфа түйіндері - </a:t>
            </a:r>
            <a:r>
              <a:rPr lang="en-US" sz="3200">
                <a:solidFill>
                  <a:srgbClr val="000000"/>
                </a:solidFill>
              </a:rPr>
              <a:t>метастатикалық қатерлі ісік ауруы жиі кездеседі</a:t>
            </a:r>
            <a:endParaRPr sz="3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>
                <a:solidFill>
                  <a:srgbClr val="000000"/>
                </a:solidFill>
              </a:rPr>
              <a:t>ісінген, қатты және әдетте ауыртпалықсыз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7"/>
          <p:cNvSpPr txBox="1"/>
          <p:nvPr>
            <p:ph idx="4294967295" type="title"/>
          </p:nvPr>
        </p:nvSpPr>
        <p:spPr>
          <a:xfrm>
            <a:off x="-2" y="76200"/>
            <a:ext cx="914400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3959"/>
              <a:t>Лимфа түйіндері және метастатикалық қатерлі ісік</a:t>
            </a:r>
            <a:endParaRPr sz="3240"/>
          </a:p>
        </p:txBody>
      </p:sp>
      <p:sp>
        <p:nvSpPr>
          <p:cNvPr id="812" name="Google Shape;812;p37"/>
          <p:cNvSpPr txBox="1"/>
          <p:nvPr>
            <p:ph idx="4294967295" type="body"/>
          </p:nvPr>
        </p:nvSpPr>
        <p:spPr>
          <a:xfrm>
            <a:off x="304800" y="1447800"/>
            <a:ext cx="8686800" cy="5146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метастаз -</a:t>
            </a:r>
            <a:r>
              <a:rPr lang="en-US" sz="2590">
                <a:solidFill>
                  <a:srgbClr val="000000"/>
                </a:solidFill>
              </a:rPr>
              <a:t> қатерлі ісік жасушалары бастапқы, алғашқы ісіктен бөлініп, ағзаның басқа жерлеріне өтіп, жаңа ісіктер түзетін құбылыс.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метастаз беретін рак клеткалары лимфа тамырларына оңай енеді</a:t>
            </a:r>
            <a:endParaRPr b="1"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олар кездесетін бірінші лимфа түйінінде орналасуға бейім</a:t>
            </a:r>
            <a:endParaRPr b="1"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сол жерде көбейтіп, соңында түйінді жойыңыз</a:t>
            </a:r>
            <a:endParaRPr b="1"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ісінген, қатты және әдетте ауыртпалықсыз</a:t>
            </a:r>
            <a:endParaRPr b="1"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ағынның келесі түйініне таралуға бейім</a:t>
            </a:r>
            <a:endParaRPr b="1" sz="259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590">
                <a:solidFill>
                  <a:srgbClr val="000000"/>
                </a:solidFill>
              </a:rPr>
              <a:t>сүт безі қатерлі ісігін емдеу - бұл лумпэктомия, мастэктомия және қолтық астындағы түйіндерді жою</a:t>
            </a:r>
            <a:endParaRPr sz="2220"/>
          </a:p>
        </p:txBody>
      </p:sp>
      <p:sp>
        <p:nvSpPr>
          <p:cNvPr id="813" name="Google Shape;813;p37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5b4a89a7f_1_0"/>
          <p:cNvSpPr txBox="1"/>
          <p:nvPr>
            <p:ph type="title"/>
          </p:nvPr>
        </p:nvSpPr>
        <p:spPr>
          <a:xfrm>
            <a:off x="311700" y="79602"/>
            <a:ext cx="85206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Алдын-ала тексеру</a:t>
            </a:r>
            <a:endParaRPr/>
          </a:p>
        </p:txBody>
      </p:sp>
      <p:sp>
        <p:nvSpPr>
          <p:cNvPr id="52" name="Google Shape;52;g95b4a89a7f_1_0"/>
          <p:cNvSpPr txBox="1"/>
          <p:nvPr>
            <p:ph idx="1" type="body"/>
          </p:nvPr>
        </p:nvSpPr>
        <p:spPr>
          <a:xfrm>
            <a:off x="311700" y="716200"/>
            <a:ext cx="8653200" cy="59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Лимфа жүйесінің қызметі қандай?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ақуыздардың, майлардың және судың қанға оралуын қамтамасыз етеді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оттегі мен көмірқышқыл газын тасымалдайды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ыдырау өнімдерін тасымалдайды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Лимфа тамырларының ішкі қабаты: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кірпікшелі эпителий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бір қабатты призматикалық эпителий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эндотелий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клапандар санының болуы тән: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қан тамырлары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лимфа тамырлары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екі нұсқа да дұрыс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Афферентті де, эфферентті де лимфа тамырлары бар жалғыз лимфа мүшесі</a:t>
            </a:r>
            <a:endParaRPr b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көкбауыр.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б. лимфа түйіні.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бадамша.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Peyer патч.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тимус.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Лейкоциттердің капиллярлық немесе венулалық қабырға арқылы қозғалуы _______ деп аталады.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8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819" name="Google Shape;819;p38"/>
          <p:cNvSpPr txBox="1"/>
          <p:nvPr>
            <p:ph idx="4294967295" type="title"/>
          </p:nvPr>
        </p:nvSpPr>
        <p:spPr>
          <a:xfrm>
            <a:off x="-2" y="-2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бадамша бездер</a:t>
            </a:r>
            <a:endParaRPr/>
          </a:p>
        </p:txBody>
      </p:sp>
      <p:sp>
        <p:nvSpPr>
          <p:cNvPr id="820" name="Google Shape;820;p38"/>
          <p:cNvSpPr txBox="1"/>
          <p:nvPr>
            <p:ph idx="4294967295" type="body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380">
                <a:solidFill>
                  <a:srgbClr val="000000"/>
                </a:solidFill>
              </a:rPr>
              <a:t>бадамша бездер - </a:t>
            </a:r>
            <a:r>
              <a:rPr lang="en-US" sz="2380">
                <a:solidFill>
                  <a:srgbClr val="000000"/>
                </a:solidFill>
              </a:rPr>
              <a:t>жұтқыншақтың кіре берісінде орналасқан лимфа тіндерінің дақтары</a:t>
            </a:r>
            <a:endParaRPr sz="2380">
              <a:solidFill>
                <a:srgbClr val="000000"/>
              </a:solidFill>
            </a:endParaRPr>
          </a:p>
          <a:p>
            <a:pPr indent="-32385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080">
                <a:solidFill>
                  <a:srgbClr val="000000"/>
                </a:solidFill>
              </a:rPr>
              <a:t>жұтылған немесе ингаляциялық қоздырғыштардан сақтаныңыз</a:t>
            </a:r>
            <a:endParaRPr sz="2080">
              <a:solidFill>
                <a:srgbClr val="000000"/>
              </a:solidFill>
            </a:endParaRPr>
          </a:p>
          <a:p>
            <a:pPr indent="-32385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080">
                <a:solidFill>
                  <a:srgbClr val="000000"/>
                </a:solidFill>
              </a:rPr>
              <a:t>әрқайсысы эпителиймен жабылған</a:t>
            </a:r>
            <a:endParaRPr sz="2080">
              <a:solidFill>
                <a:srgbClr val="000000"/>
              </a:solidFill>
            </a:endParaRPr>
          </a:p>
          <a:p>
            <a:pPr indent="-32385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080">
                <a:solidFill>
                  <a:srgbClr val="000000"/>
                </a:solidFill>
              </a:rPr>
              <a:t>терең шұңқырлары бар - лимфа түйіндерімен қапталған тонзиллярлы криптер - тонзиллит және тонзиллэктомия</a:t>
            </a:r>
            <a:endParaRPr sz="208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8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80">
                <a:solidFill>
                  <a:srgbClr val="000000"/>
                </a:solidFill>
              </a:rPr>
              <a:t>бадамша бездердің үш негізгі жиынтығы</a:t>
            </a:r>
            <a:endParaRPr b="1" sz="238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380">
                <a:solidFill>
                  <a:srgbClr val="000000"/>
                </a:solidFill>
              </a:rPr>
              <a:t>таңдай бадамшалары</a:t>
            </a:r>
            <a:endParaRPr b="1" sz="238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80">
                <a:solidFill>
                  <a:srgbClr val="000000"/>
                </a:solidFill>
              </a:rPr>
              <a:t>ауыз қуысының артқы жиегіндегі жұп</a:t>
            </a:r>
            <a:endParaRPr b="1" sz="238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80">
                <a:solidFill>
                  <a:srgbClr val="000000"/>
                </a:solidFill>
              </a:rPr>
              <a:t>көбінесе жұқтырған</a:t>
            </a:r>
            <a:endParaRPr b="1" sz="238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380">
                <a:solidFill>
                  <a:srgbClr val="000000"/>
                </a:solidFill>
              </a:rPr>
              <a:t>тілдік бадамша бездер</a:t>
            </a:r>
            <a:endParaRPr b="1" sz="238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80">
                <a:solidFill>
                  <a:srgbClr val="000000"/>
                </a:solidFill>
              </a:rPr>
              <a:t>тілдің түбірінде жұп</a:t>
            </a:r>
            <a:endParaRPr b="1" sz="238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380">
                <a:solidFill>
                  <a:srgbClr val="000000"/>
                </a:solidFill>
              </a:rPr>
              <a:t>жұтқыншақ бадамшасы (аденоид)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80">
                <a:solidFill>
                  <a:srgbClr val="000000"/>
                </a:solidFill>
              </a:rPr>
              <a:t>мұрын-жұтқыншақтың қабырғасындағы жалғыз бадамша без</a:t>
            </a:r>
            <a:endParaRPr sz="204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9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826" name="Google Shape;826;p39"/>
          <p:cNvSpPr txBox="1"/>
          <p:nvPr>
            <p:ph idx="4294967295" type="title"/>
          </p:nvPr>
        </p:nvSpPr>
        <p:spPr>
          <a:xfrm>
            <a:off x="5195887" y="366712"/>
            <a:ext cx="373380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240"/>
              <a:t>фарингальды бадамша без</a:t>
            </a:r>
            <a:endParaRPr sz="3240"/>
          </a:p>
        </p:txBody>
      </p:sp>
      <p:sp>
        <p:nvSpPr>
          <p:cNvPr id="827" name="Google Shape;827;p39"/>
          <p:cNvSpPr txBox="1"/>
          <p:nvPr>
            <p:ph idx="4294967295" type="body"/>
          </p:nvPr>
        </p:nvSpPr>
        <p:spPr>
          <a:xfrm>
            <a:off x="1066800" y="5105400"/>
            <a:ext cx="8077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111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</a:rPr>
              <a:t>эпителиймен жабылған</a:t>
            </a:r>
            <a:endParaRPr sz="2700">
              <a:solidFill>
                <a:srgbClr val="000000"/>
              </a:solidFill>
            </a:endParaRPr>
          </a:p>
          <a:p>
            <a:pPr indent="-3111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</a:rPr>
              <a:t>патогенді микробтар тонзиллярлы крипттерге түсіп, лимфоциттермен кездеседі</a:t>
            </a:r>
            <a:endParaRPr sz="1900"/>
          </a:p>
        </p:txBody>
      </p:sp>
      <p:sp>
        <p:nvSpPr>
          <p:cNvPr id="828" name="Google Shape;828;p39"/>
          <p:cNvSpPr txBox="1"/>
          <p:nvPr/>
        </p:nvSpPr>
        <p:spPr>
          <a:xfrm>
            <a:off x="5521325" y="4079875"/>
            <a:ext cx="2362200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21.13b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21_13b" id="829" name="Google Shape;82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250" y="381000"/>
            <a:ext cx="3198814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39"/>
          <p:cNvSpPr txBox="1"/>
          <p:nvPr/>
        </p:nvSpPr>
        <p:spPr>
          <a:xfrm>
            <a:off x="655637" y="4713287"/>
            <a:ext cx="223509" cy="185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9"/>
          <p:cNvSpPr/>
          <p:nvPr/>
        </p:nvSpPr>
        <p:spPr>
          <a:xfrm>
            <a:off x="2101850" y="2976561"/>
            <a:ext cx="1882775" cy="12858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11685" y="21600"/>
                </a:lnTo>
              </a:path>
            </a:pathLst>
          </a:cu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2101850" y="2970211"/>
            <a:ext cx="1882775" cy="12541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11685" y="21600"/>
                </a:lnTo>
              </a:path>
            </a:pathLst>
          </a:cu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3" name="Google Shape;833;p39"/>
          <p:cNvCxnSpPr/>
          <p:nvPr/>
        </p:nvCxnSpPr>
        <p:spPr>
          <a:xfrm>
            <a:off x="2749549" y="4113212"/>
            <a:ext cx="1235077" cy="1589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4" name="Google Shape;834;p39"/>
          <p:cNvCxnSpPr/>
          <p:nvPr/>
        </p:nvCxnSpPr>
        <p:spPr>
          <a:xfrm>
            <a:off x="2749549" y="4105275"/>
            <a:ext cx="1235077" cy="1589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5" name="Google Shape;835;p39"/>
          <p:cNvSpPr/>
          <p:nvPr/>
        </p:nvSpPr>
        <p:spPr>
          <a:xfrm>
            <a:off x="2498725" y="3544887"/>
            <a:ext cx="1485901" cy="122239"/>
          </a:xfrm>
          <a:custGeom>
            <a:rect b="b" l="l" r="r" t="t"/>
            <a:pathLst>
              <a:path extrusionOk="0" h="21600" w="21600">
                <a:moveTo>
                  <a:pt x="4731" y="0"/>
                </a:moveTo>
                <a:lnTo>
                  <a:pt x="21600" y="0"/>
                </a:lnTo>
                <a:lnTo>
                  <a:pt x="0" y="21600"/>
                </a:lnTo>
              </a:path>
            </a:pathLst>
          </a:cu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9"/>
          <p:cNvSpPr/>
          <p:nvPr/>
        </p:nvSpPr>
        <p:spPr>
          <a:xfrm>
            <a:off x="2498725" y="3536950"/>
            <a:ext cx="1485901" cy="122238"/>
          </a:xfrm>
          <a:custGeom>
            <a:rect b="b" l="l" r="r" t="t"/>
            <a:pathLst>
              <a:path extrusionOk="0" h="21600" w="21600">
                <a:moveTo>
                  <a:pt x="4731" y="0"/>
                </a:moveTo>
                <a:lnTo>
                  <a:pt x="21600" y="0"/>
                </a:lnTo>
                <a:lnTo>
                  <a:pt x="0" y="21600"/>
                </a:lnTo>
              </a:path>
            </a:pathLst>
          </a:cu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9"/>
          <p:cNvSpPr txBox="1"/>
          <p:nvPr/>
        </p:nvSpPr>
        <p:spPr>
          <a:xfrm>
            <a:off x="4037012" y="2876550"/>
            <a:ext cx="12299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Тонзиллярлық крипт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9"/>
          <p:cNvSpPr txBox="1"/>
          <p:nvPr/>
        </p:nvSpPr>
        <p:spPr>
          <a:xfrm>
            <a:off x="4037012" y="3446462"/>
            <a:ext cx="87810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Лимфа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түйіндер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9"/>
          <p:cNvSpPr txBox="1"/>
          <p:nvPr/>
        </p:nvSpPr>
        <p:spPr>
          <a:xfrm>
            <a:off x="4037012" y="4002087"/>
            <a:ext cx="948643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Жұтқыншақ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эпителий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9"/>
          <p:cNvSpPr txBox="1"/>
          <p:nvPr/>
        </p:nvSpPr>
        <p:spPr>
          <a:xfrm>
            <a:off x="53975" y="146050"/>
            <a:ext cx="4668838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9"/>
          <p:cNvSpPr txBox="1"/>
          <p:nvPr/>
        </p:nvSpPr>
        <p:spPr>
          <a:xfrm>
            <a:off x="1119187" y="4897437"/>
            <a:ext cx="3078165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Biophoto Associates/Photo Researchers, Inc.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40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847" name="Google Shape;847;p40"/>
          <p:cNvSpPr txBox="1"/>
          <p:nvPr>
            <p:ph idx="4294967295" type="title"/>
          </p:nvPr>
        </p:nvSpPr>
        <p:spPr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бадамша бездер</a:t>
            </a:r>
            <a:endParaRPr/>
          </a:p>
        </p:txBody>
      </p:sp>
      <p:sp>
        <p:nvSpPr>
          <p:cNvPr id="848" name="Google Shape;848;p40"/>
          <p:cNvSpPr txBox="1"/>
          <p:nvPr/>
        </p:nvSpPr>
        <p:spPr>
          <a:xfrm>
            <a:off x="339725" y="5602287"/>
            <a:ext cx="2362200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21.13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21_13a" id="849" name="Google Shape;84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1282700"/>
            <a:ext cx="3260725" cy="5211763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40"/>
          <p:cNvSpPr txBox="1"/>
          <p:nvPr/>
        </p:nvSpPr>
        <p:spPr>
          <a:xfrm>
            <a:off x="6010275" y="4565650"/>
            <a:ext cx="536551" cy="19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40"/>
          <p:cNvSpPr txBox="1"/>
          <p:nvPr/>
        </p:nvSpPr>
        <p:spPr>
          <a:xfrm>
            <a:off x="2667000" y="6338887"/>
            <a:ext cx="230002" cy="19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40"/>
          <p:cNvSpPr/>
          <p:nvPr/>
        </p:nvSpPr>
        <p:spPr>
          <a:xfrm>
            <a:off x="4235450" y="4606925"/>
            <a:ext cx="1701801" cy="635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9043" y="21600"/>
                </a:lnTo>
                <a:lnTo>
                  <a:pt x="0" y="0"/>
                </a:lnTo>
              </a:path>
            </a:pathLst>
          </a:cu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40"/>
          <p:cNvSpPr/>
          <p:nvPr/>
        </p:nvSpPr>
        <p:spPr>
          <a:xfrm>
            <a:off x="4319587" y="4875212"/>
            <a:ext cx="1617664" cy="238127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8948" y="21600"/>
                </a:lnTo>
                <a:lnTo>
                  <a:pt x="0" y="0"/>
                </a:lnTo>
              </a:path>
            </a:pathLst>
          </a:cu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40"/>
          <p:cNvSpPr/>
          <p:nvPr/>
        </p:nvSpPr>
        <p:spPr>
          <a:xfrm>
            <a:off x="4175125" y="5070475"/>
            <a:ext cx="1762126" cy="64293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9165" y="21600"/>
                </a:lnTo>
                <a:lnTo>
                  <a:pt x="0" y="0"/>
                </a:lnTo>
              </a:path>
            </a:pathLst>
          </a:cu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5" name="Google Shape;855;p40"/>
          <p:cNvCxnSpPr/>
          <p:nvPr/>
        </p:nvCxnSpPr>
        <p:spPr>
          <a:xfrm>
            <a:off x="4506912" y="4198937"/>
            <a:ext cx="1433515" cy="1589"/>
          </a:xfrm>
          <a:prstGeom prst="straightConnector1">
            <a:avLst/>
          </a:pr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6" name="Google Shape;856;p40"/>
          <p:cNvSpPr/>
          <p:nvPr/>
        </p:nvSpPr>
        <p:spPr>
          <a:xfrm>
            <a:off x="4224337" y="4598987"/>
            <a:ext cx="1703389" cy="60327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9027" y="21600"/>
                </a:lnTo>
                <a:lnTo>
                  <a:pt x="0" y="0"/>
                </a:lnTo>
              </a:path>
            </a:pathLst>
          </a:cu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0"/>
          <p:cNvSpPr/>
          <p:nvPr/>
        </p:nvSpPr>
        <p:spPr>
          <a:xfrm>
            <a:off x="4310062" y="4864100"/>
            <a:ext cx="1617664" cy="23653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8986" y="21600"/>
                </a:lnTo>
                <a:lnTo>
                  <a:pt x="0" y="0"/>
                </a:lnTo>
              </a:path>
            </a:pathLst>
          </a:cu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0"/>
          <p:cNvSpPr/>
          <p:nvPr/>
        </p:nvSpPr>
        <p:spPr>
          <a:xfrm>
            <a:off x="4164012" y="5059362"/>
            <a:ext cx="1762127" cy="642939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19202" y="21600"/>
                </a:lnTo>
                <a:lnTo>
                  <a:pt x="0" y="0"/>
                </a:lnTo>
              </a:path>
            </a:pathLst>
          </a:cu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9" name="Google Shape;859;p40"/>
          <p:cNvCxnSpPr/>
          <p:nvPr/>
        </p:nvCxnSpPr>
        <p:spPr>
          <a:xfrm>
            <a:off x="4497387" y="4187825"/>
            <a:ext cx="1431927" cy="1589"/>
          </a:xfrm>
          <a:prstGeom prst="straightConnector1">
            <a:avLst/>
          </a:prstGeom>
          <a:noFill/>
          <a:ln cap="flat" cmpd="sng" w="11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0" name="Google Shape;860;p40"/>
          <p:cNvSpPr txBox="1"/>
          <p:nvPr/>
        </p:nvSpPr>
        <p:spPr>
          <a:xfrm>
            <a:off x="6013450" y="4111625"/>
            <a:ext cx="1020639" cy="400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Pharyngeal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tonsil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40"/>
          <p:cNvSpPr txBox="1"/>
          <p:nvPr/>
        </p:nvSpPr>
        <p:spPr>
          <a:xfrm>
            <a:off x="6013450" y="5002212"/>
            <a:ext cx="743955" cy="400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tonsil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40"/>
          <p:cNvSpPr txBox="1"/>
          <p:nvPr/>
        </p:nvSpPr>
        <p:spPr>
          <a:xfrm>
            <a:off x="6013450" y="5584825"/>
            <a:ext cx="694209" cy="400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Lingual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tonsil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40"/>
          <p:cNvSpPr txBox="1"/>
          <p:nvPr/>
        </p:nvSpPr>
        <p:spPr>
          <a:xfrm>
            <a:off x="2728911" y="1046162"/>
            <a:ext cx="4668839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1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869" name="Google Shape;869;p41"/>
          <p:cNvSpPr txBox="1"/>
          <p:nvPr>
            <p:ph idx="4294967295" type="title"/>
          </p:nvPr>
        </p:nvSpPr>
        <p:spPr>
          <a:xfrm>
            <a:off x="-2" y="0"/>
            <a:ext cx="9144004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Көкбауыр</a:t>
            </a:r>
            <a:endParaRPr/>
          </a:p>
        </p:txBody>
      </p:sp>
      <p:sp>
        <p:nvSpPr>
          <p:cNvPr id="870" name="Google Shape;870;p41"/>
          <p:cNvSpPr txBox="1"/>
          <p:nvPr>
            <p:ph idx="4294967295" type="body"/>
          </p:nvPr>
        </p:nvSpPr>
        <p:spPr>
          <a:xfrm>
            <a:off x="381000" y="914400"/>
            <a:ext cx="84582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380">
                <a:solidFill>
                  <a:srgbClr val="000000"/>
                </a:solidFill>
              </a:rPr>
              <a:t>көкбауыр - дененің ең үлкен лимфа органы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380">
                <a:solidFill>
                  <a:srgbClr val="000000"/>
                </a:solidFill>
              </a:rPr>
              <a:t>паренхима тіннің екі түрін көрсетеді: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380">
                <a:solidFill>
                  <a:srgbClr val="000000"/>
                </a:solidFill>
              </a:rPr>
              <a:t>қызыл целлюлоза - эритроциттермен толтырылған синустар</a:t>
            </a:r>
            <a:endParaRPr b="1" sz="238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380">
                <a:solidFill>
                  <a:srgbClr val="000000"/>
                </a:solidFill>
              </a:rPr>
              <a:t>ақ целлюлоза - лимфоциттер, көкбауыр артериясының кіші тармақтарын қоршап тұрған макрофагтар</a:t>
            </a:r>
            <a:endParaRPr b="1" sz="238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380">
                <a:solidFill>
                  <a:srgbClr val="000000"/>
                </a:solidFill>
              </a:rPr>
              <a:t>функциялары</a:t>
            </a:r>
            <a:endParaRPr b="1" sz="238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380">
                <a:solidFill>
                  <a:srgbClr val="000000"/>
                </a:solidFill>
              </a:rPr>
              <a:t>ұрықтағы қан өндірісі</a:t>
            </a:r>
            <a:endParaRPr b="1" sz="238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380">
                <a:solidFill>
                  <a:srgbClr val="000000"/>
                </a:solidFill>
              </a:rPr>
              <a:t>қан қоймасы</a:t>
            </a:r>
            <a:endParaRPr b="1" sz="238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380">
                <a:solidFill>
                  <a:srgbClr val="000000"/>
                </a:solidFill>
              </a:rPr>
              <a:t>‘Эритроциттер зираты’ - Қызыл қан жасушаларын жою</a:t>
            </a:r>
            <a:endParaRPr b="1" sz="238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380">
                <a:solidFill>
                  <a:srgbClr val="000000"/>
                </a:solidFill>
              </a:rPr>
              <a:t>ақ целлюлоза шетелдік антигендердің қанын бақылайды</a:t>
            </a:r>
            <a:endParaRPr b="1" sz="238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380">
                <a:solidFill>
                  <a:srgbClr val="000000"/>
                </a:solidFill>
              </a:rPr>
              <a:t>көкбауыр жоғары қан тамырлары және жарақат пен инфекцияға осал</a:t>
            </a:r>
            <a:endParaRPr b="1" sz="238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lang="en-US" sz="2380">
                <a:solidFill>
                  <a:srgbClr val="000000"/>
                </a:solidFill>
              </a:rPr>
              <a:t>көкбауырдың жарылуы - спленэктомия</a:t>
            </a:r>
            <a:endParaRPr b="1" sz="238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42"/>
          <p:cNvSpPr txBox="1"/>
          <p:nvPr>
            <p:ph idx="4294967295" type="sldNum"/>
          </p:nvPr>
        </p:nvSpPr>
        <p:spPr>
          <a:xfrm>
            <a:off x="8842091" y="6324600"/>
            <a:ext cx="301907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876" name="Google Shape;876;p42"/>
          <p:cNvSpPr txBox="1"/>
          <p:nvPr>
            <p:ph idx="4294967295" type="title"/>
          </p:nvPr>
        </p:nvSpPr>
        <p:spPr>
          <a:xfrm>
            <a:off x="4862512" y="588962"/>
            <a:ext cx="3713163" cy="838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Көкбауыр</a:t>
            </a:r>
            <a:endParaRPr/>
          </a:p>
        </p:txBody>
      </p:sp>
      <p:sp>
        <p:nvSpPr>
          <p:cNvPr id="877" name="Google Shape;877;p42"/>
          <p:cNvSpPr txBox="1"/>
          <p:nvPr/>
        </p:nvSpPr>
        <p:spPr>
          <a:xfrm>
            <a:off x="1149350" y="3325812"/>
            <a:ext cx="2362200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21.14a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42"/>
          <p:cNvSpPr txBox="1"/>
          <p:nvPr/>
        </p:nvSpPr>
        <p:spPr>
          <a:xfrm>
            <a:off x="3976687" y="6373812"/>
            <a:ext cx="2362202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21.14c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42"/>
          <p:cNvSpPr txBox="1"/>
          <p:nvPr/>
        </p:nvSpPr>
        <p:spPr>
          <a:xfrm>
            <a:off x="6553200" y="5405437"/>
            <a:ext cx="2362200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21.14b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21_14a" id="880" name="Google Shape;88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75" y="331786"/>
            <a:ext cx="4314825" cy="2757490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42"/>
          <p:cNvSpPr txBox="1"/>
          <p:nvPr/>
        </p:nvSpPr>
        <p:spPr>
          <a:xfrm>
            <a:off x="3525837" y="560387"/>
            <a:ext cx="742374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Diaphragm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42"/>
          <p:cNvSpPr txBox="1"/>
          <p:nvPr/>
        </p:nvSpPr>
        <p:spPr>
          <a:xfrm>
            <a:off x="3525837" y="928687"/>
            <a:ext cx="470750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Spleen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42"/>
          <p:cNvSpPr txBox="1"/>
          <p:nvPr/>
        </p:nvSpPr>
        <p:spPr>
          <a:xfrm>
            <a:off x="3525837" y="1274762"/>
            <a:ext cx="936712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Splenic artery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42"/>
          <p:cNvSpPr txBox="1"/>
          <p:nvPr/>
        </p:nvSpPr>
        <p:spPr>
          <a:xfrm>
            <a:off x="3525837" y="1425575"/>
            <a:ext cx="827913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Splenic vein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42"/>
          <p:cNvSpPr txBox="1"/>
          <p:nvPr/>
        </p:nvSpPr>
        <p:spPr>
          <a:xfrm>
            <a:off x="3525837" y="1658936"/>
            <a:ext cx="634052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Pancreas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42"/>
          <p:cNvSpPr txBox="1"/>
          <p:nvPr/>
        </p:nvSpPr>
        <p:spPr>
          <a:xfrm>
            <a:off x="3525837" y="1912936"/>
            <a:ext cx="478458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Kidney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42"/>
          <p:cNvSpPr txBox="1"/>
          <p:nvPr/>
        </p:nvSpPr>
        <p:spPr>
          <a:xfrm>
            <a:off x="3525837" y="2433636"/>
            <a:ext cx="377503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Aorta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42"/>
          <p:cNvSpPr txBox="1"/>
          <p:nvPr/>
        </p:nvSpPr>
        <p:spPr>
          <a:xfrm>
            <a:off x="328611" y="2936875"/>
            <a:ext cx="183438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9" name="Google Shape;889;p42"/>
          <p:cNvCxnSpPr/>
          <p:nvPr/>
        </p:nvCxnSpPr>
        <p:spPr>
          <a:xfrm>
            <a:off x="3520280" y="2499518"/>
            <a:ext cx="12702" cy="12702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0" name="Google Shape;890;p42"/>
          <p:cNvSpPr/>
          <p:nvPr/>
        </p:nvSpPr>
        <p:spPr>
          <a:xfrm>
            <a:off x="1858961" y="2393950"/>
            <a:ext cx="1630364" cy="11747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3750" y="21600"/>
                </a:lnTo>
                <a:lnTo>
                  <a:pt x="0" y="0"/>
                </a:lnTo>
              </a:path>
            </a:pathLst>
          </a:cu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1" name="Google Shape;891;p42"/>
          <p:cNvCxnSpPr/>
          <p:nvPr/>
        </p:nvCxnSpPr>
        <p:spPr>
          <a:xfrm>
            <a:off x="3520280" y="621505"/>
            <a:ext cx="12702" cy="12702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2" name="Google Shape;892;p42"/>
          <p:cNvCxnSpPr/>
          <p:nvPr/>
        </p:nvCxnSpPr>
        <p:spPr>
          <a:xfrm>
            <a:off x="2909886" y="630236"/>
            <a:ext cx="579439" cy="1591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3" name="Google Shape;893;p42"/>
          <p:cNvCxnSpPr/>
          <p:nvPr/>
        </p:nvCxnSpPr>
        <p:spPr>
          <a:xfrm>
            <a:off x="3520280" y="994567"/>
            <a:ext cx="12702" cy="12702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4" name="Google Shape;894;p42"/>
          <p:cNvCxnSpPr/>
          <p:nvPr/>
        </p:nvCxnSpPr>
        <p:spPr>
          <a:xfrm>
            <a:off x="2759075" y="1006474"/>
            <a:ext cx="730252" cy="1590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5" name="Google Shape;895;p42"/>
          <p:cNvCxnSpPr/>
          <p:nvPr/>
        </p:nvCxnSpPr>
        <p:spPr>
          <a:xfrm>
            <a:off x="3520280" y="1334292"/>
            <a:ext cx="12702" cy="12702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6" name="Google Shape;896;p42"/>
          <p:cNvCxnSpPr/>
          <p:nvPr/>
        </p:nvCxnSpPr>
        <p:spPr>
          <a:xfrm>
            <a:off x="2784473" y="1343023"/>
            <a:ext cx="704852" cy="1591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7" name="Google Shape;897;p42"/>
          <p:cNvCxnSpPr/>
          <p:nvPr/>
        </p:nvCxnSpPr>
        <p:spPr>
          <a:xfrm>
            <a:off x="3520280" y="1481930"/>
            <a:ext cx="12702" cy="12702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8" name="Google Shape;898;p42"/>
          <p:cNvCxnSpPr/>
          <p:nvPr/>
        </p:nvCxnSpPr>
        <p:spPr>
          <a:xfrm>
            <a:off x="2798761" y="1490662"/>
            <a:ext cx="690564" cy="1588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9" name="Google Shape;899;p42"/>
          <p:cNvCxnSpPr/>
          <p:nvPr/>
        </p:nvCxnSpPr>
        <p:spPr>
          <a:xfrm>
            <a:off x="3520280" y="1728786"/>
            <a:ext cx="12702" cy="3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0" name="Google Shape;900;p42"/>
          <p:cNvCxnSpPr/>
          <p:nvPr/>
        </p:nvCxnSpPr>
        <p:spPr>
          <a:xfrm>
            <a:off x="2359025" y="1731961"/>
            <a:ext cx="1130300" cy="3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1" name="Google Shape;901;p42"/>
          <p:cNvCxnSpPr/>
          <p:nvPr/>
        </p:nvCxnSpPr>
        <p:spPr>
          <a:xfrm>
            <a:off x="3520280" y="1981200"/>
            <a:ext cx="12702" cy="0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2" name="Google Shape;902;p42"/>
          <p:cNvCxnSpPr/>
          <p:nvPr/>
        </p:nvCxnSpPr>
        <p:spPr>
          <a:xfrm>
            <a:off x="2728911" y="1984375"/>
            <a:ext cx="760415" cy="0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3" name="Google Shape;903;p42"/>
          <p:cNvCxnSpPr/>
          <p:nvPr/>
        </p:nvCxnSpPr>
        <p:spPr>
          <a:xfrm>
            <a:off x="3520280" y="2175668"/>
            <a:ext cx="12702" cy="12702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4" name="Google Shape;904;p42"/>
          <p:cNvCxnSpPr/>
          <p:nvPr/>
        </p:nvCxnSpPr>
        <p:spPr>
          <a:xfrm>
            <a:off x="1603375" y="2184400"/>
            <a:ext cx="1885950" cy="0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5" name="Google Shape;905;p42"/>
          <p:cNvCxnSpPr/>
          <p:nvPr/>
        </p:nvCxnSpPr>
        <p:spPr>
          <a:xfrm>
            <a:off x="2151856" y="2693986"/>
            <a:ext cx="12702" cy="3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6" name="Google Shape;906;p42"/>
          <p:cNvCxnSpPr/>
          <p:nvPr/>
        </p:nvCxnSpPr>
        <p:spPr>
          <a:xfrm rot="10800000">
            <a:off x="1757361" y="2697162"/>
            <a:ext cx="1731964" cy="1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7" name="Google Shape;907;p42"/>
          <p:cNvCxnSpPr/>
          <p:nvPr/>
        </p:nvCxnSpPr>
        <p:spPr>
          <a:xfrm>
            <a:off x="2155031" y="2693986"/>
            <a:ext cx="12702" cy="3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8" name="Google Shape;908;p42"/>
          <p:cNvCxnSpPr/>
          <p:nvPr/>
        </p:nvCxnSpPr>
        <p:spPr>
          <a:xfrm flipH="1">
            <a:off x="1979611" y="2697161"/>
            <a:ext cx="187327" cy="85728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9" name="Google Shape;909;p42"/>
          <p:cNvSpPr/>
          <p:nvPr/>
        </p:nvSpPr>
        <p:spPr>
          <a:xfrm>
            <a:off x="1852611" y="2389186"/>
            <a:ext cx="1630364" cy="112714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3721" y="2160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0" name="Google Shape;910;p42"/>
          <p:cNvCxnSpPr/>
          <p:nvPr/>
        </p:nvCxnSpPr>
        <p:spPr>
          <a:xfrm>
            <a:off x="2903536" y="623886"/>
            <a:ext cx="579439" cy="1591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1" name="Google Shape;911;p42"/>
          <p:cNvCxnSpPr/>
          <p:nvPr/>
        </p:nvCxnSpPr>
        <p:spPr>
          <a:xfrm>
            <a:off x="2752725" y="998536"/>
            <a:ext cx="730250" cy="3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2" name="Google Shape;912;p42"/>
          <p:cNvCxnSpPr/>
          <p:nvPr/>
        </p:nvCxnSpPr>
        <p:spPr>
          <a:xfrm>
            <a:off x="2773361" y="1333500"/>
            <a:ext cx="709614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3" name="Google Shape;913;p42"/>
          <p:cNvCxnSpPr/>
          <p:nvPr/>
        </p:nvCxnSpPr>
        <p:spPr>
          <a:xfrm>
            <a:off x="2792411" y="1484312"/>
            <a:ext cx="690564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4" name="Google Shape;914;p42"/>
          <p:cNvCxnSpPr/>
          <p:nvPr/>
        </p:nvCxnSpPr>
        <p:spPr>
          <a:xfrm>
            <a:off x="2349500" y="1725611"/>
            <a:ext cx="1133475" cy="3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5" name="Google Shape;915;p42"/>
          <p:cNvCxnSpPr/>
          <p:nvPr/>
        </p:nvCxnSpPr>
        <p:spPr>
          <a:xfrm>
            <a:off x="2719386" y="1978025"/>
            <a:ext cx="763590" cy="158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6" name="Google Shape;916;p42"/>
          <p:cNvCxnSpPr/>
          <p:nvPr/>
        </p:nvCxnSpPr>
        <p:spPr>
          <a:xfrm>
            <a:off x="1597025" y="2178049"/>
            <a:ext cx="1885951" cy="159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7" name="Google Shape;917;p42"/>
          <p:cNvCxnSpPr/>
          <p:nvPr/>
        </p:nvCxnSpPr>
        <p:spPr>
          <a:xfrm flipH="1">
            <a:off x="1751011" y="2686049"/>
            <a:ext cx="1731965" cy="159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8" name="Google Shape;918;p42"/>
          <p:cNvCxnSpPr/>
          <p:nvPr/>
        </p:nvCxnSpPr>
        <p:spPr>
          <a:xfrm flipH="1">
            <a:off x="1970086" y="2686049"/>
            <a:ext cx="187327" cy="87315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9" name="Google Shape;919;p42"/>
          <p:cNvSpPr txBox="1"/>
          <p:nvPr/>
        </p:nvSpPr>
        <p:spPr>
          <a:xfrm>
            <a:off x="3525837" y="2100261"/>
            <a:ext cx="889987" cy="300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 vena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42"/>
          <p:cNvSpPr txBox="1"/>
          <p:nvPr/>
        </p:nvSpPr>
        <p:spPr>
          <a:xfrm>
            <a:off x="3525837" y="2616200"/>
            <a:ext cx="967476" cy="300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iliac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21_14b" id="921" name="Google Shape;92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3875" y="1920875"/>
            <a:ext cx="3311525" cy="3351213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42"/>
          <p:cNvSpPr/>
          <p:nvPr/>
        </p:nvSpPr>
        <p:spPr>
          <a:xfrm>
            <a:off x="7313611" y="3559175"/>
            <a:ext cx="393702" cy="392114"/>
          </a:xfrm>
          <a:custGeom>
            <a:rect b="b" l="l" r="r" t="t"/>
            <a:pathLst>
              <a:path extrusionOk="0" h="21600" w="21600">
                <a:moveTo>
                  <a:pt x="21600" y="10716"/>
                </a:moveTo>
                <a:lnTo>
                  <a:pt x="21433" y="11888"/>
                </a:lnTo>
                <a:lnTo>
                  <a:pt x="21266" y="12893"/>
                </a:lnTo>
                <a:lnTo>
                  <a:pt x="20988" y="13953"/>
                </a:lnTo>
                <a:lnTo>
                  <a:pt x="20709" y="14958"/>
                </a:lnTo>
                <a:lnTo>
                  <a:pt x="20264" y="15963"/>
                </a:lnTo>
                <a:lnTo>
                  <a:pt x="19707" y="16856"/>
                </a:lnTo>
                <a:lnTo>
                  <a:pt x="19095" y="17693"/>
                </a:lnTo>
                <a:lnTo>
                  <a:pt x="17647" y="19144"/>
                </a:lnTo>
                <a:lnTo>
                  <a:pt x="16812" y="19758"/>
                </a:lnTo>
                <a:lnTo>
                  <a:pt x="15922" y="20316"/>
                </a:lnTo>
                <a:lnTo>
                  <a:pt x="14920" y="20763"/>
                </a:lnTo>
                <a:lnTo>
                  <a:pt x="12915" y="21321"/>
                </a:lnTo>
                <a:lnTo>
                  <a:pt x="11858" y="21488"/>
                </a:lnTo>
                <a:lnTo>
                  <a:pt x="10744" y="21600"/>
                </a:lnTo>
                <a:lnTo>
                  <a:pt x="9687" y="21488"/>
                </a:lnTo>
                <a:lnTo>
                  <a:pt x="8573" y="21321"/>
                </a:lnTo>
                <a:lnTo>
                  <a:pt x="7515" y="21042"/>
                </a:lnTo>
                <a:lnTo>
                  <a:pt x="6513" y="20763"/>
                </a:lnTo>
                <a:lnTo>
                  <a:pt x="5678" y="20316"/>
                </a:lnTo>
                <a:lnTo>
                  <a:pt x="4788" y="19758"/>
                </a:lnTo>
                <a:lnTo>
                  <a:pt x="3953" y="19144"/>
                </a:lnTo>
                <a:lnTo>
                  <a:pt x="2505" y="17693"/>
                </a:lnTo>
                <a:lnTo>
                  <a:pt x="1893" y="16856"/>
                </a:lnTo>
                <a:lnTo>
                  <a:pt x="1336" y="15963"/>
                </a:lnTo>
                <a:lnTo>
                  <a:pt x="445" y="13953"/>
                </a:lnTo>
                <a:lnTo>
                  <a:pt x="334" y="12893"/>
                </a:lnTo>
                <a:lnTo>
                  <a:pt x="0" y="11888"/>
                </a:lnTo>
                <a:lnTo>
                  <a:pt x="0" y="9712"/>
                </a:lnTo>
                <a:lnTo>
                  <a:pt x="334" y="8595"/>
                </a:lnTo>
                <a:lnTo>
                  <a:pt x="445" y="7535"/>
                </a:lnTo>
                <a:lnTo>
                  <a:pt x="891" y="6530"/>
                </a:lnTo>
                <a:lnTo>
                  <a:pt x="1336" y="5693"/>
                </a:lnTo>
                <a:lnTo>
                  <a:pt x="1893" y="4800"/>
                </a:lnTo>
                <a:lnTo>
                  <a:pt x="2505" y="3907"/>
                </a:lnTo>
                <a:lnTo>
                  <a:pt x="3953" y="2456"/>
                </a:lnTo>
                <a:lnTo>
                  <a:pt x="4788" y="1898"/>
                </a:lnTo>
                <a:lnTo>
                  <a:pt x="5678" y="1340"/>
                </a:lnTo>
                <a:lnTo>
                  <a:pt x="6513" y="893"/>
                </a:lnTo>
                <a:lnTo>
                  <a:pt x="7515" y="447"/>
                </a:lnTo>
                <a:lnTo>
                  <a:pt x="8573" y="279"/>
                </a:lnTo>
                <a:lnTo>
                  <a:pt x="9687" y="167"/>
                </a:lnTo>
                <a:lnTo>
                  <a:pt x="10744" y="0"/>
                </a:lnTo>
                <a:lnTo>
                  <a:pt x="11858" y="167"/>
                </a:lnTo>
                <a:lnTo>
                  <a:pt x="12915" y="279"/>
                </a:lnTo>
                <a:lnTo>
                  <a:pt x="13918" y="447"/>
                </a:lnTo>
                <a:lnTo>
                  <a:pt x="15922" y="1340"/>
                </a:lnTo>
                <a:lnTo>
                  <a:pt x="16812" y="1898"/>
                </a:lnTo>
                <a:lnTo>
                  <a:pt x="17647" y="2456"/>
                </a:lnTo>
                <a:lnTo>
                  <a:pt x="19095" y="3907"/>
                </a:lnTo>
                <a:lnTo>
                  <a:pt x="19707" y="4800"/>
                </a:lnTo>
                <a:lnTo>
                  <a:pt x="20264" y="5693"/>
                </a:lnTo>
                <a:lnTo>
                  <a:pt x="20709" y="6530"/>
                </a:lnTo>
                <a:lnTo>
                  <a:pt x="20988" y="7535"/>
                </a:lnTo>
                <a:lnTo>
                  <a:pt x="21266" y="8595"/>
                </a:lnTo>
                <a:lnTo>
                  <a:pt x="21433" y="9712"/>
                </a:lnTo>
                <a:lnTo>
                  <a:pt x="21600" y="10716"/>
                </a:lnTo>
                <a:close/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42"/>
          <p:cNvSpPr txBox="1"/>
          <p:nvPr/>
        </p:nvSpPr>
        <p:spPr>
          <a:xfrm>
            <a:off x="6264275" y="2314575"/>
            <a:ext cx="746981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Gastric 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42"/>
          <p:cNvSpPr txBox="1"/>
          <p:nvPr/>
        </p:nvSpPr>
        <p:spPr>
          <a:xfrm>
            <a:off x="5624512" y="3159125"/>
            <a:ext cx="655142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Renal 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42"/>
          <p:cNvSpPr txBox="1"/>
          <p:nvPr/>
        </p:nvSpPr>
        <p:spPr>
          <a:xfrm>
            <a:off x="6980236" y="4949825"/>
            <a:ext cx="450194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42"/>
          <p:cNvSpPr txBox="1"/>
          <p:nvPr/>
        </p:nvSpPr>
        <p:spPr>
          <a:xfrm>
            <a:off x="5708650" y="4949825"/>
            <a:ext cx="174861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42"/>
          <p:cNvSpPr txBox="1"/>
          <p:nvPr/>
        </p:nvSpPr>
        <p:spPr>
          <a:xfrm>
            <a:off x="7608886" y="1760536"/>
            <a:ext cx="534902" cy="1355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42"/>
          <p:cNvSpPr txBox="1"/>
          <p:nvPr/>
        </p:nvSpPr>
        <p:spPr>
          <a:xfrm>
            <a:off x="6040437" y="2732086"/>
            <a:ext cx="365485" cy="1355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Hilum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42"/>
          <p:cNvSpPr/>
          <p:nvPr/>
        </p:nvSpPr>
        <p:spPr>
          <a:xfrm>
            <a:off x="7313611" y="3559175"/>
            <a:ext cx="393702" cy="392114"/>
          </a:xfrm>
          <a:custGeom>
            <a:rect b="b" l="l" r="r" t="t"/>
            <a:pathLst>
              <a:path extrusionOk="0" h="21600" w="21600">
                <a:moveTo>
                  <a:pt x="21600" y="10716"/>
                </a:moveTo>
                <a:lnTo>
                  <a:pt x="21433" y="11888"/>
                </a:lnTo>
                <a:lnTo>
                  <a:pt x="21266" y="12893"/>
                </a:lnTo>
                <a:lnTo>
                  <a:pt x="20988" y="13953"/>
                </a:lnTo>
                <a:lnTo>
                  <a:pt x="20709" y="14958"/>
                </a:lnTo>
                <a:lnTo>
                  <a:pt x="20264" y="15963"/>
                </a:lnTo>
                <a:lnTo>
                  <a:pt x="19707" y="16856"/>
                </a:lnTo>
                <a:lnTo>
                  <a:pt x="19095" y="17693"/>
                </a:lnTo>
                <a:lnTo>
                  <a:pt x="17647" y="19144"/>
                </a:lnTo>
                <a:lnTo>
                  <a:pt x="16812" y="19758"/>
                </a:lnTo>
                <a:lnTo>
                  <a:pt x="15922" y="20316"/>
                </a:lnTo>
                <a:lnTo>
                  <a:pt x="14920" y="20763"/>
                </a:lnTo>
                <a:lnTo>
                  <a:pt x="12915" y="21321"/>
                </a:lnTo>
                <a:lnTo>
                  <a:pt x="11858" y="21488"/>
                </a:lnTo>
                <a:lnTo>
                  <a:pt x="10744" y="21600"/>
                </a:lnTo>
                <a:lnTo>
                  <a:pt x="9687" y="21488"/>
                </a:lnTo>
                <a:lnTo>
                  <a:pt x="8573" y="21321"/>
                </a:lnTo>
                <a:lnTo>
                  <a:pt x="7515" y="21042"/>
                </a:lnTo>
                <a:lnTo>
                  <a:pt x="6513" y="20763"/>
                </a:lnTo>
                <a:lnTo>
                  <a:pt x="5678" y="20316"/>
                </a:lnTo>
                <a:lnTo>
                  <a:pt x="4788" y="19758"/>
                </a:lnTo>
                <a:lnTo>
                  <a:pt x="3953" y="19144"/>
                </a:lnTo>
                <a:lnTo>
                  <a:pt x="2505" y="17693"/>
                </a:lnTo>
                <a:lnTo>
                  <a:pt x="1893" y="16856"/>
                </a:lnTo>
                <a:lnTo>
                  <a:pt x="1336" y="15963"/>
                </a:lnTo>
                <a:lnTo>
                  <a:pt x="445" y="13953"/>
                </a:lnTo>
                <a:lnTo>
                  <a:pt x="334" y="12893"/>
                </a:lnTo>
                <a:lnTo>
                  <a:pt x="0" y="11888"/>
                </a:lnTo>
                <a:lnTo>
                  <a:pt x="0" y="9712"/>
                </a:lnTo>
                <a:lnTo>
                  <a:pt x="334" y="8595"/>
                </a:lnTo>
                <a:lnTo>
                  <a:pt x="445" y="7535"/>
                </a:lnTo>
                <a:lnTo>
                  <a:pt x="891" y="6530"/>
                </a:lnTo>
                <a:lnTo>
                  <a:pt x="1336" y="5693"/>
                </a:lnTo>
                <a:lnTo>
                  <a:pt x="1893" y="4800"/>
                </a:lnTo>
                <a:lnTo>
                  <a:pt x="2505" y="3907"/>
                </a:lnTo>
                <a:lnTo>
                  <a:pt x="3953" y="2456"/>
                </a:lnTo>
                <a:lnTo>
                  <a:pt x="4788" y="1898"/>
                </a:lnTo>
                <a:lnTo>
                  <a:pt x="5678" y="1340"/>
                </a:lnTo>
                <a:lnTo>
                  <a:pt x="6513" y="893"/>
                </a:lnTo>
                <a:lnTo>
                  <a:pt x="7515" y="447"/>
                </a:lnTo>
                <a:lnTo>
                  <a:pt x="8573" y="279"/>
                </a:lnTo>
                <a:lnTo>
                  <a:pt x="9687" y="167"/>
                </a:lnTo>
                <a:lnTo>
                  <a:pt x="10744" y="0"/>
                </a:lnTo>
                <a:lnTo>
                  <a:pt x="11858" y="167"/>
                </a:lnTo>
                <a:lnTo>
                  <a:pt x="12915" y="279"/>
                </a:lnTo>
                <a:lnTo>
                  <a:pt x="13918" y="447"/>
                </a:lnTo>
                <a:lnTo>
                  <a:pt x="15922" y="1340"/>
                </a:lnTo>
                <a:lnTo>
                  <a:pt x="16812" y="1898"/>
                </a:lnTo>
                <a:lnTo>
                  <a:pt x="17647" y="2456"/>
                </a:lnTo>
                <a:lnTo>
                  <a:pt x="19095" y="3907"/>
                </a:lnTo>
                <a:lnTo>
                  <a:pt x="19707" y="4800"/>
                </a:lnTo>
                <a:lnTo>
                  <a:pt x="20264" y="5693"/>
                </a:lnTo>
                <a:lnTo>
                  <a:pt x="20709" y="6530"/>
                </a:lnTo>
                <a:lnTo>
                  <a:pt x="20988" y="7535"/>
                </a:lnTo>
                <a:lnTo>
                  <a:pt x="21266" y="8595"/>
                </a:lnTo>
                <a:lnTo>
                  <a:pt x="21433" y="9712"/>
                </a:lnTo>
                <a:lnTo>
                  <a:pt x="21600" y="10716"/>
                </a:lnTo>
                <a:close/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42"/>
          <p:cNvSpPr/>
          <p:nvPr/>
        </p:nvSpPr>
        <p:spPr>
          <a:xfrm>
            <a:off x="7037386" y="2389186"/>
            <a:ext cx="1128714" cy="7413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409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42"/>
          <p:cNvSpPr/>
          <p:nvPr/>
        </p:nvSpPr>
        <p:spPr>
          <a:xfrm>
            <a:off x="6470650" y="2800350"/>
            <a:ext cx="930275" cy="7905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8239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42"/>
          <p:cNvSpPr/>
          <p:nvPr/>
        </p:nvSpPr>
        <p:spPr>
          <a:xfrm>
            <a:off x="6292850" y="3232150"/>
            <a:ext cx="387351" cy="4270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2779" y="0"/>
                </a:lnTo>
                <a:lnTo>
                  <a:pt x="21600" y="21600"/>
                </a:lnTo>
              </a:path>
            </a:pathLst>
          </a:cu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3" name="Google Shape;933;p42"/>
          <p:cNvCxnSpPr/>
          <p:nvPr/>
        </p:nvCxnSpPr>
        <p:spPr>
          <a:xfrm>
            <a:off x="5949950" y="3849686"/>
            <a:ext cx="1192213" cy="3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4" name="Google Shape;934;p42"/>
          <p:cNvCxnSpPr/>
          <p:nvPr/>
        </p:nvCxnSpPr>
        <p:spPr>
          <a:xfrm>
            <a:off x="6108700" y="4097337"/>
            <a:ext cx="1450977" cy="1589"/>
          </a:xfrm>
          <a:prstGeom prst="straightConnector1">
            <a:avLst/>
          </a:prstGeom>
          <a:noFill/>
          <a:ln cap="flat" cmpd="sng" w="20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5" name="Google Shape;935;p42"/>
          <p:cNvSpPr/>
          <p:nvPr/>
        </p:nvSpPr>
        <p:spPr>
          <a:xfrm>
            <a:off x="7305675" y="3552825"/>
            <a:ext cx="393701" cy="392114"/>
          </a:xfrm>
          <a:custGeom>
            <a:rect b="b" l="l" r="r" t="t"/>
            <a:pathLst>
              <a:path extrusionOk="0" h="21600" w="21600">
                <a:moveTo>
                  <a:pt x="21600" y="10772"/>
                </a:moveTo>
                <a:lnTo>
                  <a:pt x="21600" y="11782"/>
                </a:lnTo>
                <a:lnTo>
                  <a:pt x="21321" y="12960"/>
                </a:lnTo>
                <a:lnTo>
                  <a:pt x="21153" y="13970"/>
                </a:lnTo>
                <a:lnTo>
                  <a:pt x="20707" y="15036"/>
                </a:lnTo>
                <a:lnTo>
                  <a:pt x="20260" y="15877"/>
                </a:lnTo>
                <a:lnTo>
                  <a:pt x="19702" y="16775"/>
                </a:lnTo>
                <a:lnTo>
                  <a:pt x="19144" y="17617"/>
                </a:lnTo>
                <a:lnTo>
                  <a:pt x="17693" y="19075"/>
                </a:lnTo>
                <a:lnTo>
                  <a:pt x="16800" y="19692"/>
                </a:lnTo>
                <a:lnTo>
                  <a:pt x="15907" y="20254"/>
                </a:lnTo>
                <a:lnTo>
                  <a:pt x="15070" y="20702"/>
                </a:lnTo>
                <a:lnTo>
                  <a:pt x="14065" y="21151"/>
                </a:lnTo>
                <a:lnTo>
                  <a:pt x="13005" y="21263"/>
                </a:lnTo>
                <a:lnTo>
                  <a:pt x="11888" y="21600"/>
                </a:lnTo>
                <a:lnTo>
                  <a:pt x="9712" y="21600"/>
                </a:lnTo>
                <a:lnTo>
                  <a:pt x="8651" y="21263"/>
                </a:lnTo>
                <a:lnTo>
                  <a:pt x="7647" y="21151"/>
                </a:lnTo>
                <a:lnTo>
                  <a:pt x="5637" y="20254"/>
                </a:lnTo>
                <a:lnTo>
                  <a:pt x="4744" y="19692"/>
                </a:lnTo>
                <a:lnTo>
                  <a:pt x="3907" y="19075"/>
                </a:lnTo>
                <a:lnTo>
                  <a:pt x="2456" y="17617"/>
                </a:lnTo>
                <a:lnTo>
                  <a:pt x="1842" y="16775"/>
                </a:lnTo>
                <a:lnTo>
                  <a:pt x="1284" y="15877"/>
                </a:lnTo>
                <a:lnTo>
                  <a:pt x="837" y="15036"/>
                </a:lnTo>
                <a:lnTo>
                  <a:pt x="558" y="13970"/>
                </a:lnTo>
                <a:lnTo>
                  <a:pt x="279" y="12960"/>
                </a:lnTo>
                <a:lnTo>
                  <a:pt x="112" y="11782"/>
                </a:lnTo>
                <a:lnTo>
                  <a:pt x="0" y="10772"/>
                </a:lnTo>
                <a:lnTo>
                  <a:pt x="112" y="9650"/>
                </a:lnTo>
                <a:lnTo>
                  <a:pt x="279" y="8584"/>
                </a:lnTo>
                <a:lnTo>
                  <a:pt x="837" y="6564"/>
                </a:lnTo>
                <a:lnTo>
                  <a:pt x="1284" y="5554"/>
                </a:lnTo>
                <a:lnTo>
                  <a:pt x="1842" y="4657"/>
                </a:lnTo>
                <a:lnTo>
                  <a:pt x="2456" y="3927"/>
                </a:lnTo>
                <a:lnTo>
                  <a:pt x="3181" y="3086"/>
                </a:lnTo>
                <a:lnTo>
                  <a:pt x="3907" y="2356"/>
                </a:lnTo>
                <a:lnTo>
                  <a:pt x="4744" y="1739"/>
                </a:lnTo>
                <a:lnTo>
                  <a:pt x="5637" y="1178"/>
                </a:lnTo>
                <a:lnTo>
                  <a:pt x="6642" y="729"/>
                </a:lnTo>
                <a:lnTo>
                  <a:pt x="8651" y="168"/>
                </a:lnTo>
                <a:lnTo>
                  <a:pt x="9712" y="0"/>
                </a:lnTo>
                <a:lnTo>
                  <a:pt x="11888" y="0"/>
                </a:lnTo>
                <a:lnTo>
                  <a:pt x="13005" y="168"/>
                </a:lnTo>
                <a:lnTo>
                  <a:pt x="14065" y="449"/>
                </a:lnTo>
                <a:lnTo>
                  <a:pt x="15070" y="729"/>
                </a:lnTo>
                <a:lnTo>
                  <a:pt x="15907" y="1178"/>
                </a:lnTo>
                <a:lnTo>
                  <a:pt x="16800" y="1739"/>
                </a:lnTo>
                <a:lnTo>
                  <a:pt x="17693" y="2356"/>
                </a:lnTo>
                <a:lnTo>
                  <a:pt x="18419" y="3086"/>
                </a:lnTo>
                <a:lnTo>
                  <a:pt x="19144" y="3927"/>
                </a:lnTo>
                <a:lnTo>
                  <a:pt x="19702" y="4657"/>
                </a:lnTo>
                <a:lnTo>
                  <a:pt x="20260" y="5554"/>
                </a:lnTo>
                <a:lnTo>
                  <a:pt x="21153" y="7574"/>
                </a:lnTo>
                <a:lnTo>
                  <a:pt x="21321" y="8584"/>
                </a:lnTo>
                <a:lnTo>
                  <a:pt x="21600" y="9650"/>
                </a:lnTo>
                <a:lnTo>
                  <a:pt x="21600" y="10772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42"/>
          <p:cNvSpPr/>
          <p:nvPr/>
        </p:nvSpPr>
        <p:spPr>
          <a:xfrm>
            <a:off x="7029450" y="2381250"/>
            <a:ext cx="1128713" cy="74453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467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42"/>
          <p:cNvSpPr/>
          <p:nvPr/>
        </p:nvSpPr>
        <p:spPr>
          <a:xfrm>
            <a:off x="6464300" y="2795586"/>
            <a:ext cx="928689" cy="7874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8224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42"/>
          <p:cNvSpPr/>
          <p:nvPr/>
        </p:nvSpPr>
        <p:spPr>
          <a:xfrm>
            <a:off x="6286500" y="3225800"/>
            <a:ext cx="385764" cy="4254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2880" y="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9" name="Google Shape;939;p42"/>
          <p:cNvCxnSpPr/>
          <p:nvPr/>
        </p:nvCxnSpPr>
        <p:spPr>
          <a:xfrm>
            <a:off x="5943600" y="3841750"/>
            <a:ext cx="1190627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0" name="Google Shape;940;p42"/>
          <p:cNvCxnSpPr/>
          <p:nvPr/>
        </p:nvCxnSpPr>
        <p:spPr>
          <a:xfrm>
            <a:off x="6102350" y="4089400"/>
            <a:ext cx="1450977" cy="1589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1" name="Google Shape;941;p42"/>
          <p:cNvSpPr txBox="1"/>
          <p:nvPr/>
        </p:nvSpPr>
        <p:spPr>
          <a:xfrm>
            <a:off x="5624512" y="4030662"/>
            <a:ext cx="499679" cy="27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Splenic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42"/>
          <p:cNvSpPr txBox="1"/>
          <p:nvPr/>
        </p:nvSpPr>
        <p:spPr>
          <a:xfrm>
            <a:off x="5624512" y="3663950"/>
            <a:ext cx="499679" cy="27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Splenic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21_14c" id="943" name="Google Shape;943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486" y="3916362"/>
            <a:ext cx="3705228" cy="2654302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42"/>
          <p:cNvSpPr/>
          <p:nvPr/>
        </p:nvSpPr>
        <p:spPr>
          <a:xfrm>
            <a:off x="1876425" y="5459412"/>
            <a:ext cx="2255839" cy="93665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noFill/>
          <a:ln cap="flat" cmpd="sng" w="349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42"/>
          <p:cNvSpPr/>
          <p:nvPr/>
        </p:nvSpPr>
        <p:spPr>
          <a:xfrm>
            <a:off x="3070225" y="4033837"/>
            <a:ext cx="63500" cy="454027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349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42"/>
          <p:cNvSpPr txBox="1"/>
          <p:nvPr/>
        </p:nvSpPr>
        <p:spPr>
          <a:xfrm>
            <a:off x="363536" y="6432550"/>
            <a:ext cx="183438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42"/>
          <p:cNvSpPr txBox="1"/>
          <p:nvPr/>
        </p:nvSpPr>
        <p:spPr>
          <a:xfrm>
            <a:off x="4202112" y="4165600"/>
            <a:ext cx="610246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 pulp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42"/>
          <p:cNvSpPr txBox="1"/>
          <p:nvPr/>
        </p:nvSpPr>
        <p:spPr>
          <a:xfrm>
            <a:off x="4202112" y="5470525"/>
            <a:ext cx="726549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 pulp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9" name="Google Shape;949;p42"/>
          <p:cNvCxnSpPr/>
          <p:nvPr/>
        </p:nvCxnSpPr>
        <p:spPr>
          <a:xfrm flipH="1">
            <a:off x="3135311" y="4238625"/>
            <a:ext cx="996952" cy="1589"/>
          </a:xfrm>
          <a:prstGeom prst="straightConnector1">
            <a:avLst/>
          </a:prstGeom>
          <a:noFill/>
          <a:ln cap="flat" cmpd="sng" w="349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0" name="Google Shape;950;p42"/>
          <p:cNvCxnSpPr/>
          <p:nvPr/>
        </p:nvCxnSpPr>
        <p:spPr>
          <a:xfrm flipH="1">
            <a:off x="1317624" y="4816473"/>
            <a:ext cx="2814640" cy="1590"/>
          </a:xfrm>
          <a:prstGeom prst="straightConnector1">
            <a:avLst/>
          </a:prstGeom>
          <a:noFill/>
          <a:ln cap="flat" cmpd="sng" w="349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1" name="Google Shape;951;p42"/>
          <p:cNvCxnSpPr/>
          <p:nvPr/>
        </p:nvCxnSpPr>
        <p:spPr>
          <a:xfrm flipH="1">
            <a:off x="1174749" y="4816473"/>
            <a:ext cx="747714" cy="157165"/>
          </a:xfrm>
          <a:prstGeom prst="straightConnector1">
            <a:avLst/>
          </a:prstGeom>
          <a:noFill/>
          <a:ln cap="flat" cmpd="sng" w="349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2" name="Google Shape;952;p42"/>
          <p:cNvSpPr/>
          <p:nvPr/>
        </p:nvSpPr>
        <p:spPr>
          <a:xfrm>
            <a:off x="495300" y="5381625"/>
            <a:ext cx="2824164" cy="77789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noFill/>
          <a:ln cap="flat" cmpd="sng" w="349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42"/>
          <p:cNvSpPr/>
          <p:nvPr/>
        </p:nvSpPr>
        <p:spPr>
          <a:xfrm>
            <a:off x="3059111" y="4029075"/>
            <a:ext cx="65089" cy="4508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4" name="Google Shape;954;p42"/>
          <p:cNvCxnSpPr/>
          <p:nvPr/>
        </p:nvCxnSpPr>
        <p:spPr>
          <a:xfrm flipH="1">
            <a:off x="3127375" y="4233861"/>
            <a:ext cx="1004888" cy="3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5" name="Google Shape;955;p42"/>
          <p:cNvCxnSpPr/>
          <p:nvPr/>
        </p:nvCxnSpPr>
        <p:spPr>
          <a:xfrm flipH="1">
            <a:off x="1308100" y="4806948"/>
            <a:ext cx="2824164" cy="1590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6" name="Google Shape;956;p42"/>
          <p:cNvSpPr/>
          <p:nvPr/>
        </p:nvSpPr>
        <p:spPr>
          <a:xfrm>
            <a:off x="1866900" y="5453062"/>
            <a:ext cx="2265364" cy="936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7" name="Google Shape;957;p42"/>
          <p:cNvCxnSpPr/>
          <p:nvPr/>
        </p:nvCxnSpPr>
        <p:spPr>
          <a:xfrm flipH="1">
            <a:off x="1166812" y="4806950"/>
            <a:ext cx="749301" cy="157164"/>
          </a:xfrm>
          <a:prstGeom prst="straightConnector1">
            <a:avLst/>
          </a:pr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8" name="Google Shape;958;p42"/>
          <p:cNvSpPr/>
          <p:nvPr/>
        </p:nvSpPr>
        <p:spPr>
          <a:xfrm>
            <a:off x="484187" y="5372100"/>
            <a:ext cx="2824164" cy="8096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noFill/>
          <a:ln cap="flat" cmpd="sng" w="174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42"/>
          <p:cNvSpPr txBox="1"/>
          <p:nvPr/>
        </p:nvSpPr>
        <p:spPr>
          <a:xfrm>
            <a:off x="4202112" y="4743450"/>
            <a:ext cx="959973" cy="300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 artery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(branching)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42"/>
          <p:cNvSpPr txBox="1"/>
          <p:nvPr/>
        </p:nvSpPr>
        <p:spPr>
          <a:xfrm>
            <a:off x="444500" y="6580186"/>
            <a:ext cx="3254375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The McGraw-Hill Companies, Inc./Photo by Dr. Alvin Telser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42"/>
          <p:cNvSpPr txBox="1"/>
          <p:nvPr/>
        </p:nvSpPr>
        <p:spPr>
          <a:xfrm>
            <a:off x="649287" y="3165475"/>
            <a:ext cx="3354388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The McGraw-Hill Companies/Dennis Strete, photographer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42"/>
          <p:cNvSpPr txBox="1"/>
          <p:nvPr/>
        </p:nvSpPr>
        <p:spPr>
          <a:xfrm>
            <a:off x="139700" y="117475"/>
            <a:ext cx="4668838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42"/>
          <p:cNvSpPr txBox="1"/>
          <p:nvPr/>
        </p:nvSpPr>
        <p:spPr>
          <a:xfrm>
            <a:off x="139700" y="3692525"/>
            <a:ext cx="4668838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42"/>
          <p:cNvSpPr txBox="1"/>
          <p:nvPr/>
        </p:nvSpPr>
        <p:spPr>
          <a:xfrm>
            <a:off x="4616450" y="1503362"/>
            <a:ext cx="4471988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95b4a89a7f_1_15"/>
          <p:cNvSpPr txBox="1"/>
          <p:nvPr/>
        </p:nvSpPr>
        <p:spPr>
          <a:xfrm>
            <a:off x="238775" y="79600"/>
            <a:ext cx="8728500" cy="6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Лимфа жүйесі: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заттардың тіндік сұйықтықтан қанға оралуы</a:t>
            </a:r>
            <a:endParaRPr b="1" i="0" sz="1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инфекцияға иммундық жауап беру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мүшелерді оттегімен қамтамасыз ету</a:t>
            </a:r>
            <a:endParaRPr b="1" i="0" sz="1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Төмендегі жасушалардың қайсысы туа біткен иммунитетке қатысады, бірақ адаптивті иммунитетке жатпайды?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көмекші Т жасушалары; б) цитотоксикалық Т жасушалары; в) табиғи өлтіруші жасушалар; г) В жасушалары; д) плазма жасушалары.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Респираторлық жарылыс бактерияларды ______ өлтіреді.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нейтрофилдер</a:t>
            </a:r>
            <a:endParaRPr b="1" i="0" sz="1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б. базофилдер</a:t>
            </a:r>
            <a:endParaRPr b="1" i="0" sz="1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діңгек жасушалары</a:t>
            </a:r>
            <a:endParaRPr b="1" i="0" sz="1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NK жасушалары</a:t>
            </a:r>
            <a:endParaRPr b="1" i="0" sz="1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цитотоксикалық Т жасушалары</a:t>
            </a:r>
            <a:endParaRPr b="1" i="0" sz="1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Өзіндік төзімділік _____ деп аталатын процестен туындайды, онда өзіндік антигендерге қарсы реакцияға бағдарламаланған лимфоциттер өледі.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Бұлардың қайсысы макрофагқа жатады?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 микроглиальды жасуша</a:t>
            </a:r>
            <a:endParaRPr b="1" i="0" sz="1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б. плазмалық жасуша</a:t>
            </a:r>
            <a:endParaRPr b="1" i="0" sz="1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торлы жасуша</a:t>
            </a:r>
            <a:endParaRPr b="1" i="0" sz="1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көмекші Т жасушасы e. діңгек жасушасы</a:t>
            </a:r>
            <a:endParaRPr b="0" i="0" sz="1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95b4a89a7f_1_31"/>
          <p:cNvSpPr txBox="1"/>
          <p:nvPr>
            <p:ph idx="1" type="body"/>
          </p:nvPr>
        </p:nvSpPr>
        <p:spPr>
          <a:xfrm>
            <a:off x="311698" y="200972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answers*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1)a;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2)c;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3)a;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4)</a:t>
            </a:r>
            <a:r>
              <a:rPr lang="en-US" sz="1600">
                <a:solidFill>
                  <a:schemeClr val="dk1"/>
                </a:solidFill>
              </a:rPr>
              <a:t>clonal deletion; </a:t>
            </a:r>
            <a:endParaRPr sz="3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5)a;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5b4a89a7f_1_10"/>
          <p:cNvSpPr txBox="1"/>
          <p:nvPr>
            <p:ph idx="1" type="body"/>
          </p:nvPr>
        </p:nvSpPr>
        <p:spPr>
          <a:xfrm>
            <a:off x="404548" y="51077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answers: 1) а; 2)с; 3)b; 4)b; 5) diapedesis (emigration).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/>
          <p:nvPr>
            <p:ph idx="4294967295" type="sldNum"/>
          </p:nvPr>
        </p:nvSpPr>
        <p:spPr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63" name="Google Shape;63;p4"/>
          <p:cNvSpPr txBox="1"/>
          <p:nvPr>
            <p:ph idx="4294967295" type="body"/>
          </p:nvPr>
        </p:nvSpPr>
        <p:spPr>
          <a:xfrm>
            <a:off x="241298" y="2720428"/>
            <a:ext cx="4734375" cy="384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84606" lvl="0" marL="28460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1" lang="en-US" sz="1782">
                <a:solidFill>
                  <a:srgbClr val="000000"/>
                </a:solidFill>
              </a:rPr>
              <a:t>иммундық жүйе - бұл орган жүйесі емес, біздің барлық мүшелерімізді мекендейтін және денені ауру қоздырғыштарынан қорғайтын жасушалар популяциясы</a:t>
            </a:r>
            <a:endParaRPr b="1" sz="1782">
              <a:solidFill>
                <a:srgbClr val="000000"/>
              </a:solidFill>
            </a:endParaRPr>
          </a:p>
          <a:p>
            <a:pPr indent="-138556" lvl="0" marL="28460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sz="1782">
              <a:solidFill>
                <a:srgbClr val="000000"/>
              </a:solidFill>
            </a:endParaRPr>
          </a:p>
          <a:p>
            <a:pPr indent="-284606" lvl="0" marL="28460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1" lang="en-US" sz="1782">
                <a:solidFill>
                  <a:srgbClr val="000000"/>
                </a:solidFill>
              </a:rPr>
              <a:t>әсіресе,ең маңызды иммунды органдар жүйесі - лимфа жүйесінде шоғырланған</a:t>
            </a:r>
            <a:endParaRPr b="1" sz="1782">
              <a:solidFill>
                <a:srgbClr val="000000"/>
              </a:solidFill>
            </a:endParaRPr>
          </a:p>
          <a:p>
            <a:pPr indent="-138556" lvl="0" marL="28460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sz="1782">
              <a:solidFill>
                <a:srgbClr val="000000"/>
              </a:solidFill>
            </a:endParaRPr>
          </a:p>
          <a:p>
            <a:pPr indent="-284606" lvl="0" marL="28460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1" lang="en-US" sz="1782">
                <a:solidFill>
                  <a:srgbClr val="000000"/>
                </a:solidFill>
              </a:rPr>
              <a:t>сұйықтықты қалпына келтіретін органдар мен тамырға ұқсас тамырлар желісі</a:t>
            </a:r>
            <a:endParaRPr b="1" sz="1782">
              <a:solidFill>
                <a:srgbClr val="000000"/>
              </a:solidFill>
            </a:endParaRPr>
          </a:p>
          <a:p>
            <a:pPr indent="-284606" lvl="0" marL="28460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1" lang="en-US" sz="1782">
                <a:solidFill>
                  <a:srgbClr val="000000"/>
                </a:solidFill>
              </a:rPr>
              <a:t>сұйықтықты ауру қоздырғыштарын анықтау үшін тексереді</a:t>
            </a:r>
            <a:endParaRPr b="1" sz="1782">
              <a:solidFill>
                <a:srgbClr val="000000"/>
              </a:solidFill>
            </a:endParaRPr>
          </a:p>
          <a:p>
            <a:pPr indent="-284606" lvl="0" marL="28460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1" lang="en-US" sz="1782">
                <a:solidFill>
                  <a:srgbClr val="000000"/>
                </a:solidFill>
              </a:rPr>
              <a:t>иммундық жауаптарды белсендіру</a:t>
            </a:r>
            <a:endParaRPr b="1" sz="1782">
              <a:solidFill>
                <a:srgbClr val="000000"/>
              </a:solidFill>
            </a:endParaRPr>
          </a:p>
          <a:p>
            <a:pPr indent="-284606" lvl="0" marL="28460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1" lang="en-US" sz="1782">
                <a:solidFill>
                  <a:srgbClr val="000000"/>
                </a:solidFill>
              </a:rPr>
              <a:t>сұйықтықты қанға қайтару</a:t>
            </a:r>
            <a:endParaRPr sz="1860"/>
          </a:p>
        </p:txBody>
      </p:sp>
      <p:sp>
        <p:nvSpPr>
          <p:cNvPr id="64" name="Google Shape;64;p4"/>
          <p:cNvSpPr txBox="1"/>
          <p:nvPr>
            <p:ph idx="4294967295" type="title"/>
          </p:nvPr>
        </p:nvSpPr>
        <p:spPr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3959"/>
              <a:t>Лимфалық және иммундық жүйелер</a:t>
            </a:r>
            <a:endParaRPr sz="3240"/>
          </a:p>
        </p:txBody>
      </p:sp>
      <p:pic>
        <p:nvPicPr>
          <p:cNvPr descr="T:\Graphics\Powerpoint-MH_DCM-TEXTEDIT\MH_DCM TEXT EDIT\SALADIN-TEXT EDIT\Final files\chapt21\ch21_textedit\jpg\sal25693_co_21.jpg" id="65" name="Google Shape;6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700" y="2828925"/>
            <a:ext cx="3303588" cy="345916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"/>
          <p:cNvSpPr txBox="1"/>
          <p:nvPr/>
        </p:nvSpPr>
        <p:spPr>
          <a:xfrm>
            <a:off x="345726" y="1165840"/>
            <a:ext cx="8452548" cy="157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денеде бактерия жасушалары адам жасушаларынан шамамен 10 000 есе көп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кейбірі пайдалы бактериялар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кейбір  ауруларды тудыруы мүмкін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/>
          <p:nvPr>
            <p:ph idx="4294967295" type="sldNum"/>
          </p:nvPr>
        </p:nvSpPr>
        <p:spPr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72" name="Google Shape;72;p5"/>
          <p:cNvSpPr txBox="1"/>
          <p:nvPr>
            <p:ph idx="4294967295" type="body"/>
          </p:nvPr>
        </p:nvSpPr>
        <p:spPr>
          <a:xfrm>
            <a:off x="762000" y="5767325"/>
            <a:ext cx="80010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175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560">
                <a:solidFill>
                  <a:srgbClr val="000000"/>
                </a:solidFill>
              </a:rPr>
              <a:t>сұйықтық балансын сақтау</a:t>
            </a:r>
            <a:endParaRPr sz="2560">
              <a:solidFill>
                <a:srgbClr val="000000"/>
              </a:solidFill>
            </a:endParaRPr>
          </a:p>
          <a:p>
            <a:pPr indent="-3175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560">
                <a:solidFill>
                  <a:srgbClr val="000000"/>
                </a:solidFill>
              </a:rPr>
              <a:t>денені инфекциядан және аурудан сақтайды</a:t>
            </a:r>
            <a:endParaRPr sz="2560"/>
          </a:p>
        </p:txBody>
      </p:sp>
      <p:sp>
        <p:nvSpPr>
          <p:cNvPr id="73" name="Google Shape;73;p5"/>
          <p:cNvSpPr txBox="1"/>
          <p:nvPr>
            <p:ph idx="4294967295" type="title"/>
          </p:nvPr>
        </p:nvSpPr>
        <p:spPr>
          <a:xfrm>
            <a:off x="-2" y="76198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3959"/>
              <a:t>Лимфалық және иммундық жүйелер</a:t>
            </a:r>
            <a:endParaRPr sz="3240"/>
          </a:p>
        </p:txBody>
      </p:sp>
      <p:sp>
        <p:nvSpPr>
          <p:cNvPr id="74" name="Google Shape;74;p5"/>
          <p:cNvSpPr txBox="1"/>
          <p:nvPr/>
        </p:nvSpPr>
        <p:spPr>
          <a:xfrm>
            <a:off x="6759575" y="4376737"/>
            <a:ext cx="1871664" cy="41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21_03a" id="75" name="Google Shape;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725" y="1450600"/>
            <a:ext cx="8001000" cy="42980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"/>
          <p:cNvSpPr txBox="1"/>
          <p:nvPr/>
        </p:nvSpPr>
        <p:spPr>
          <a:xfrm>
            <a:off x="1228725" y="5310187"/>
            <a:ext cx="183437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1306512" y="3013075"/>
            <a:ext cx="587189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/>
              <a:t>Артеиолла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3159125" y="1204912"/>
            <a:ext cx="889986" cy="14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/>
              <a:t>Капиллярлы өрім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Google Shape;79;p5"/>
          <p:cNvCxnSpPr/>
          <p:nvPr/>
        </p:nvCxnSpPr>
        <p:spPr>
          <a:xfrm>
            <a:off x="2012948" y="2112961"/>
            <a:ext cx="858839" cy="1589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5"/>
          <p:cNvCxnSpPr/>
          <p:nvPr/>
        </p:nvCxnSpPr>
        <p:spPr>
          <a:xfrm>
            <a:off x="1989136" y="2319337"/>
            <a:ext cx="1281114" cy="1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1" name="Google Shape;81;p5"/>
          <p:cNvCxnSpPr/>
          <p:nvPr/>
        </p:nvCxnSpPr>
        <p:spPr>
          <a:xfrm>
            <a:off x="2062161" y="1771650"/>
            <a:ext cx="1379540" cy="1588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5"/>
          <p:cNvSpPr/>
          <p:nvPr/>
        </p:nvSpPr>
        <p:spPr>
          <a:xfrm>
            <a:off x="2192323" y="1395200"/>
            <a:ext cx="3378186" cy="14785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5"/>
          <p:cNvCxnSpPr/>
          <p:nvPr/>
        </p:nvCxnSpPr>
        <p:spPr>
          <a:xfrm>
            <a:off x="3587749" y="1363662"/>
            <a:ext cx="1" cy="68264"/>
          </a:xfrm>
          <a:prstGeom prst="straightConnector1">
            <a:avLst/>
          </a:prstGeom>
          <a:noFill/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5"/>
          <p:cNvSpPr txBox="1"/>
          <p:nvPr/>
        </p:nvSpPr>
        <p:spPr>
          <a:xfrm>
            <a:off x="1076750" y="1631600"/>
            <a:ext cx="25110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/>
              <a:t>Сұйықтықты шығару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"/>
          <p:cNvSpPr txBox="1"/>
          <p:nvPr/>
        </p:nvSpPr>
        <p:spPr>
          <a:xfrm>
            <a:off x="1273175" y="2224086"/>
            <a:ext cx="744966" cy="300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100"/>
              <a:t>лимфа капиллярлары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1185862" y="977900"/>
            <a:ext cx="4668838" cy="20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>
            <p:ph idx="4294967295" type="sldNum"/>
          </p:nvPr>
        </p:nvSpPr>
        <p:spPr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92" name="Google Shape;92;p6"/>
          <p:cNvSpPr txBox="1"/>
          <p:nvPr>
            <p:ph idx="4294967295" type="body"/>
          </p:nvPr>
        </p:nvSpPr>
        <p:spPr>
          <a:xfrm>
            <a:off x="381000" y="1066800"/>
            <a:ext cx="84582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b="1" lang="en-US" sz="1800">
                <a:solidFill>
                  <a:srgbClr val="000000"/>
                </a:solidFill>
              </a:rPr>
              <a:t> </a:t>
            </a:r>
            <a:r>
              <a:rPr b="1" lang="en-US" sz="1800">
                <a:solidFill>
                  <a:srgbClr val="000000"/>
                </a:solidFill>
              </a:rPr>
              <a:t>сұйықтықты қалпына келтіру</a:t>
            </a:r>
            <a:endParaRPr b="1" sz="1800">
              <a:solidFill>
                <a:srgbClr val="000000"/>
              </a:solidFill>
            </a:endParaRPr>
          </a:p>
          <a:p>
            <a:pPr indent="-3556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2000">
                <a:solidFill>
                  <a:srgbClr val="000000"/>
                </a:solidFill>
              </a:rPr>
              <a:t>сұйықтық  қан капиллярларынан тіндік кеңістіктерге үздіксіз сүзу</a:t>
            </a:r>
            <a:endParaRPr sz="2000">
              <a:solidFill>
                <a:srgbClr val="000000"/>
              </a:solidFill>
            </a:endParaRPr>
          </a:p>
          <a:p>
            <a:pPr indent="-3556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2000">
                <a:solidFill>
                  <a:srgbClr val="000000"/>
                </a:solidFill>
              </a:rPr>
              <a:t>қан капиллярлары 85% сіңіріледі</a:t>
            </a:r>
            <a:endParaRPr sz="2000">
              <a:solidFill>
                <a:srgbClr val="000000"/>
              </a:solidFill>
            </a:endParaRPr>
          </a:p>
          <a:p>
            <a:pPr indent="-3556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2000">
                <a:solidFill>
                  <a:srgbClr val="000000"/>
                </a:solidFill>
              </a:rPr>
              <a:t>Судың 15% (2 - 4 л) және плазма ақуыздарының жартысына жуығы лимфа жүйесіне түсіп, содан кейін қанға оралады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-40640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b="1" lang="en-US" sz="2800">
                <a:solidFill>
                  <a:srgbClr val="000000"/>
                </a:solidFill>
              </a:rPr>
              <a:t>иммунитет</a:t>
            </a:r>
            <a:endParaRPr/>
          </a:p>
          <a:p>
            <a:pPr indent="-3175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артық сүзілген сұйықтық бөтен жасушалар мен химиялық заттарды тіндерден жұтып алып отырады;</a:t>
            </a:r>
            <a:endParaRPr>
              <a:solidFill>
                <a:srgbClr val="000000"/>
              </a:solidFill>
            </a:endParaRPr>
          </a:p>
          <a:p>
            <a:pPr indent="-3175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иммундық жасушалар бөгде заттардан сақтайтын лимфа түйіндері арқылы өтеді</a:t>
            </a:r>
            <a:endParaRPr>
              <a:solidFill>
                <a:srgbClr val="000000"/>
              </a:solidFill>
            </a:endParaRPr>
          </a:p>
          <a:p>
            <a:pPr indent="-3175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қорғаныштық иммундық жауапты белсендіру</a:t>
            </a:r>
            <a:endParaRPr>
              <a:solidFill>
                <a:srgbClr val="000000"/>
              </a:solidFill>
            </a:endParaRPr>
          </a:p>
          <a:p>
            <a:pPr indent="-1651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-40640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b="1" lang="en-US" sz="2800">
                <a:solidFill>
                  <a:srgbClr val="000000"/>
                </a:solidFill>
              </a:rPr>
              <a:t>липидтерді сіңіру</a:t>
            </a:r>
            <a:endParaRPr b="1" sz="2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-32385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>
                <a:solidFill>
                  <a:srgbClr val="000000"/>
                </a:solidFill>
              </a:rPr>
              <a:t>жіңішке ішекте қан капиллярларымен  сіңбейтін тағамдық липидтерді сіңіреді</a:t>
            </a:r>
            <a:endParaRPr sz="2100"/>
          </a:p>
        </p:txBody>
      </p:sp>
      <p:sp>
        <p:nvSpPr>
          <p:cNvPr id="93" name="Google Shape;93;p6"/>
          <p:cNvSpPr txBox="1"/>
          <p:nvPr>
            <p:ph idx="4294967295" type="title"/>
          </p:nvPr>
        </p:nvSpPr>
        <p:spPr>
          <a:xfrm>
            <a:off x="-2" y="-2"/>
            <a:ext cx="9144004" cy="1143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/>
              <a:t>Лимфа жүйесінің қызметі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/>
          <p:nvPr>
            <p:ph idx="4294967295" type="sldNum"/>
          </p:nvPr>
        </p:nvSpPr>
        <p:spPr>
          <a:xfrm>
            <a:off x="8940975" y="6324600"/>
            <a:ext cx="203023" cy="2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en-US" sz="1400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99" name="Google Shape;99;p7"/>
          <p:cNvSpPr txBox="1"/>
          <p:nvPr>
            <p:ph idx="4294967295" type="body"/>
          </p:nvPr>
        </p:nvSpPr>
        <p:spPr>
          <a:xfrm>
            <a:off x="457200" y="1371600"/>
            <a:ext cx="80772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lang="en-US" sz="2720">
                <a:solidFill>
                  <a:srgbClr val="000000"/>
                </a:solidFill>
              </a:rPr>
              <a:t>лимфа</a:t>
            </a:r>
            <a:endParaRPr/>
          </a:p>
          <a:p>
            <a:pPr indent="-40132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0"/>
              <a:buChar char="-"/>
            </a:pPr>
            <a:r>
              <a:rPr lang="en-US" sz="2720">
                <a:solidFill>
                  <a:srgbClr val="000000"/>
                </a:solidFill>
              </a:rPr>
              <a:t>қалпына келтірілген сұйықтық</a:t>
            </a:r>
            <a:endParaRPr sz="2720">
              <a:solidFill>
                <a:srgbClr val="000000"/>
              </a:solidFill>
            </a:endParaRPr>
          </a:p>
          <a:p>
            <a:pPr indent="-1397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272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lang="en-US" sz="2720">
                <a:solidFill>
                  <a:srgbClr val="000000"/>
                </a:solidFill>
              </a:rPr>
              <a:t>лимфа тамырлары</a:t>
            </a:r>
            <a:endParaRPr b="1" sz="272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20">
                <a:solidFill>
                  <a:srgbClr val="000000"/>
                </a:solidFill>
              </a:rPr>
              <a:t>-</a:t>
            </a:r>
            <a:r>
              <a:rPr lang="en-US" sz="2720">
                <a:solidFill>
                  <a:srgbClr val="000000"/>
                </a:solidFill>
              </a:rPr>
              <a:t>лимфаны тасымалдау</a:t>
            </a:r>
            <a:endParaRPr sz="2720">
              <a:solidFill>
                <a:srgbClr val="000000"/>
              </a:solidFill>
            </a:endParaRPr>
          </a:p>
          <a:p>
            <a:pPr indent="-1397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272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lang="en-US" sz="2720">
                <a:solidFill>
                  <a:srgbClr val="000000"/>
                </a:solidFill>
              </a:rPr>
              <a:t>лимфа тіндері</a:t>
            </a:r>
            <a:endParaRPr b="1" sz="2720">
              <a:solidFill>
                <a:srgbClr val="000000"/>
              </a:solidFill>
            </a:endParaRPr>
          </a:p>
          <a:p>
            <a:pPr indent="-40132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0"/>
              <a:buChar char="-"/>
            </a:pPr>
            <a:r>
              <a:rPr lang="en-US" sz="2720">
                <a:solidFill>
                  <a:srgbClr val="000000"/>
                </a:solidFill>
              </a:rPr>
              <a:t>лимфоциттер мен макрофагтардың жиынтығынан құралып,организмде шоғырланып орналасады</a:t>
            </a:r>
            <a:endParaRPr sz="272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lang="en-US" sz="2720">
                <a:solidFill>
                  <a:srgbClr val="000000"/>
                </a:solidFill>
              </a:rPr>
              <a:t>лимфа ағзалары</a:t>
            </a:r>
            <a:endParaRPr b="1" sz="272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20">
                <a:solidFill>
                  <a:srgbClr val="000000"/>
                </a:solidFill>
              </a:rPr>
              <a:t>-</a:t>
            </a:r>
            <a:r>
              <a:rPr lang="en-US" sz="2720">
                <a:solidFill>
                  <a:srgbClr val="000000"/>
                </a:solidFill>
              </a:rPr>
              <a:t>қорғаныс жасушалары әсіресе осы органдарда шоғырланған</a:t>
            </a:r>
            <a:endParaRPr sz="272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20">
                <a:solidFill>
                  <a:srgbClr val="000000"/>
                </a:solidFill>
              </a:rPr>
              <a:t>-</a:t>
            </a:r>
            <a:r>
              <a:rPr lang="en-US" sz="2720">
                <a:solidFill>
                  <a:srgbClr val="000000"/>
                </a:solidFill>
              </a:rPr>
              <a:t>қоршаған органдардан дәнекер тіндік капсулалармен бөлінген</a:t>
            </a:r>
            <a:endParaRPr sz="2040"/>
          </a:p>
        </p:txBody>
      </p:sp>
      <p:sp>
        <p:nvSpPr>
          <p:cNvPr id="100" name="Google Shape;100;p7"/>
          <p:cNvSpPr txBox="1"/>
          <p:nvPr>
            <p:ph idx="4294967295" type="title"/>
          </p:nvPr>
        </p:nvSpPr>
        <p:spPr>
          <a:xfrm>
            <a:off x="-2" y="0"/>
            <a:ext cx="914400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/>
              <a:t>Лимфа жүйесінің компоненттері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4F4F4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